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85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68.xml" ContentType="application/vnd.openxmlformats-officedocument.presentationml.notesSlide+xml"/>
  <Default Extension="png" ContentType="image/png"/>
  <Override PartName="/ppt/notesSlides/notesSlide79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86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93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notesSlides/notesSlide87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94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83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90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88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95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84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91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67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92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05"/>
  </p:notesMasterIdLst>
  <p:sldIdLst>
    <p:sldId id="256" r:id="rId2"/>
    <p:sldId id="471" r:id="rId3"/>
    <p:sldId id="472" r:id="rId4"/>
    <p:sldId id="473" r:id="rId5"/>
    <p:sldId id="474" r:id="rId6"/>
    <p:sldId id="475" r:id="rId7"/>
    <p:sldId id="476" r:id="rId8"/>
    <p:sldId id="477" r:id="rId9"/>
    <p:sldId id="478" r:id="rId10"/>
    <p:sldId id="356" r:id="rId11"/>
    <p:sldId id="357" r:id="rId12"/>
    <p:sldId id="392" r:id="rId13"/>
    <p:sldId id="393" r:id="rId14"/>
    <p:sldId id="394" r:id="rId15"/>
    <p:sldId id="395" r:id="rId16"/>
    <p:sldId id="396" r:id="rId17"/>
    <p:sldId id="397" r:id="rId18"/>
    <p:sldId id="398" r:id="rId19"/>
    <p:sldId id="399" r:id="rId20"/>
    <p:sldId id="400" r:id="rId21"/>
    <p:sldId id="401" r:id="rId22"/>
    <p:sldId id="402" r:id="rId23"/>
    <p:sldId id="403" r:id="rId24"/>
    <p:sldId id="404" r:id="rId25"/>
    <p:sldId id="257" r:id="rId26"/>
    <p:sldId id="258" r:id="rId27"/>
    <p:sldId id="259" r:id="rId28"/>
    <p:sldId id="260" r:id="rId29"/>
    <p:sldId id="261" r:id="rId30"/>
    <p:sldId id="262" r:id="rId31"/>
    <p:sldId id="263" r:id="rId32"/>
    <p:sldId id="264" r:id="rId33"/>
    <p:sldId id="265" r:id="rId34"/>
    <p:sldId id="266" r:id="rId35"/>
    <p:sldId id="354" r:id="rId36"/>
    <p:sldId id="329" r:id="rId37"/>
    <p:sldId id="330" r:id="rId38"/>
    <p:sldId id="331" r:id="rId39"/>
    <p:sldId id="332" r:id="rId40"/>
    <p:sldId id="333" r:id="rId41"/>
    <p:sldId id="348" r:id="rId42"/>
    <p:sldId id="349" r:id="rId43"/>
    <p:sldId id="350" r:id="rId44"/>
    <p:sldId id="267" r:id="rId45"/>
    <p:sldId id="296" r:id="rId46"/>
    <p:sldId id="297" r:id="rId47"/>
    <p:sldId id="298" r:id="rId48"/>
    <p:sldId id="299" r:id="rId49"/>
    <p:sldId id="351" r:id="rId50"/>
    <p:sldId id="390" r:id="rId51"/>
    <p:sldId id="300" r:id="rId52"/>
    <p:sldId id="325" r:id="rId53"/>
    <p:sldId id="347" r:id="rId54"/>
    <p:sldId id="352" r:id="rId55"/>
    <p:sldId id="389" r:id="rId56"/>
    <p:sldId id="439" r:id="rId57"/>
    <p:sldId id="440" r:id="rId58"/>
    <p:sldId id="441" r:id="rId59"/>
    <p:sldId id="442" r:id="rId60"/>
    <p:sldId id="443" r:id="rId61"/>
    <p:sldId id="444" r:id="rId62"/>
    <p:sldId id="445" r:id="rId63"/>
    <p:sldId id="446" r:id="rId64"/>
    <p:sldId id="447" r:id="rId65"/>
    <p:sldId id="448" r:id="rId66"/>
    <p:sldId id="449" r:id="rId67"/>
    <p:sldId id="450" r:id="rId68"/>
    <p:sldId id="451" r:id="rId69"/>
    <p:sldId id="452" r:id="rId70"/>
    <p:sldId id="453" r:id="rId71"/>
    <p:sldId id="454" r:id="rId72"/>
    <p:sldId id="455" r:id="rId73"/>
    <p:sldId id="456" r:id="rId74"/>
    <p:sldId id="457" r:id="rId75"/>
    <p:sldId id="458" r:id="rId76"/>
    <p:sldId id="459" r:id="rId77"/>
    <p:sldId id="460" r:id="rId78"/>
    <p:sldId id="461" r:id="rId79"/>
    <p:sldId id="462" r:id="rId80"/>
    <p:sldId id="463" r:id="rId81"/>
    <p:sldId id="464" r:id="rId82"/>
    <p:sldId id="465" r:id="rId83"/>
    <p:sldId id="466" r:id="rId84"/>
    <p:sldId id="467" r:id="rId85"/>
    <p:sldId id="468" r:id="rId86"/>
    <p:sldId id="469" r:id="rId87"/>
    <p:sldId id="470" r:id="rId88"/>
    <p:sldId id="358" r:id="rId89"/>
    <p:sldId id="359" r:id="rId90"/>
    <p:sldId id="360" r:id="rId91"/>
    <p:sldId id="361" r:id="rId92"/>
    <p:sldId id="362" r:id="rId93"/>
    <p:sldId id="363" r:id="rId94"/>
    <p:sldId id="364" r:id="rId95"/>
    <p:sldId id="365" r:id="rId96"/>
    <p:sldId id="366" r:id="rId97"/>
    <p:sldId id="367" r:id="rId98"/>
    <p:sldId id="368" r:id="rId99"/>
    <p:sldId id="369" r:id="rId100"/>
    <p:sldId id="370" r:id="rId101"/>
    <p:sldId id="371" r:id="rId102"/>
    <p:sldId id="373" r:id="rId103"/>
    <p:sldId id="438" r:id="rId104"/>
  </p:sldIdLst>
  <p:sldSz cx="9144000" cy="6858000" type="screen4x3"/>
  <p:notesSz cx="6797675" cy="9926638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31" autoAdjust="0"/>
    <p:restoredTop sz="94660"/>
  </p:normalViewPr>
  <p:slideViewPr>
    <p:cSldViewPr>
      <p:cViewPr varScale="1">
        <p:scale>
          <a:sx n="43" d="100"/>
          <a:sy n="43" d="100"/>
        </p:scale>
        <p:origin x="-11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60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3F5096C-A4B9-4E7C-A893-AEC036045CBF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 smtClean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10E448C2-4D5C-4CFD-95E0-A4F00C9EC76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1264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3304235-29C4-4ACD-8EC3-1DD6682960F2}" type="slidenum">
              <a:rPr lang="pl-PL" smtClean="0"/>
              <a:pPr>
                <a:defRPr/>
              </a:pPr>
              <a:t>1</a:t>
            </a:fld>
            <a:endParaRPr lang="pl-P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841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8637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1AD1CD3-5DB2-4922-B232-BF2B318E7E16}" type="slidenum">
              <a:rPr lang="pl-PL" smtClean="0"/>
              <a:pPr>
                <a:defRPr/>
              </a:pPr>
              <a:t>2</a:t>
            </a:fld>
            <a:endParaRPr lang="pl-P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94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8739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5F5AC2D-9B93-43A3-8CB4-18D2F2BAA094}" type="slidenum">
              <a:rPr lang="pl-PL" smtClean="0"/>
              <a:pPr>
                <a:defRPr/>
              </a:pPr>
              <a:t>3</a:t>
            </a:fld>
            <a:endParaRPr lang="pl-P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046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8842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ACF969C-CD19-463A-B070-5FC4E87AFAF5}" type="slidenum">
              <a:rPr lang="pl-PL" smtClean="0"/>
              <a:pPr>
                <a:defRPr/>
              </a:pPr>
              <a:t>4</a:t>
            </a:fld>
            <a:endParaRPr lang="pl-P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149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8944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22AEEC2-F0EE-4C7B-931F-AEB6267AFB57}" type="slidenum">
              <a:rPr lang="pl-PL" smtClean="0"/>
              <a:pPr>
                <a:defRPr/>
              </a:pPr>
              <a:t>5</a:t>
            </a:fld>
            <a:endParaRPr lang="pl-P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251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9046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9F25729-3583-4FBE-85EE-ED8BD1F3C472}" type="slidenum">
              <a:rPr lang="pl-PL" smtClean="0"/>
              <a:pPr>
                <a:defRPr/>
              </a:pPr>
              <a:t>6</a:t>
            </a:fld>
            <a:endParaRPr lang="pl-P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353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9149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F9A366E-A1AE-4E7C-BBA6-ABDD9C3E4625}" type="slidenum">
              <a:rPr lang="pl-PL" smtClean="0"/>
              <a:pPr>
                <a:defRPr/>
              </a:pPr>
              <a:t>7</a:t>
            </a:fld>
            <a:endParaRPr lang="pl-P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6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9251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9EDBEB1-779D-465B-A5BE-0523137AF977}" type="slidenum">
              <a:rPr lang="pl-PL" smtClean="0"/>
              <a:pPr>
                <a:defRPr/>
              </a:pPr>
              <a:t>8</a:t>
            </a:fld>
            <a:endParaRPr lang="pl-PL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558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9354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4788563-0548-4D7C-878F-0BD6050E9949}" type="slidenum">
              <a:rPr lang="pl-PL" smtClean="0"/>
              <a:pPr>
                <a:defRPr/>
              </a:pPr>
              <a:t>9</a:t>
            </a:fld>
            <a:endParaRPr lang="pl-PL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4131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541CB1-2CD1-45C8-A5D1-A9ACDA48D378}" type="slidenum">
              <a:rPr lang="pl-PL" smtClean="0"/>
              <a:pPr>
                <a:defRPr/>
              </a:pPr>
              <a:t>10</a:t>
            </a:fld>
            <a:endParaRPr lang="pl-PL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38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4234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405249-54F6-4481-BBA8-94EA5610DE07}" type="slidenum">
              <a:rPr lang="pl-PL" smtClean="0"/>
              <a:pPr>
                <a:defRPr/>
              </a:pPr>
              <a:t>11</a:t>
            </a:fld>
            <a:endParaRPr lang="pl-PL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4336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98BA829-A37D-40E7-A726-74A21772B1C8}" type="slidenum">
              <a:rPr lang="pl-PL" smtClean="0"/>
              <a:pPr>
                <a:defRPr/>
              </a:pPr>
              <a:t>12</a:t>
            </a:fld>
            <a:endParaRPr lang="pl-PL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643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4438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3B9EAE-4945-4882-A635-60C0ADF75C5E}" type="slidenum">
              <a:rPr lang="pl-PL" smtClean="0"/>
              <a:pPr>
                <a:defRPr/>
              </a:pPr>
              <a:t>13</a:t>
            </a:fld>
            <a:endParaRPr lang="pl-PL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4541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93ACB9E-B183-49FC-BDAE-4CF8C6947798}" type="slidenum">
              <a:rPr lang="pl-PL" smtClean="0"/>
              <a:pPr>
                <a:defRPr/>
              </a:pPr>
              <a:t>14</a:t>
            </a:fld>
            <a:endParaRPr lang="pl-PL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848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4643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765ADAC-5CF5-4175-B2C6-1DE2E1BFA5BE}" type="slidenum">
              <a:rPr lang="pl-PL" smtClean="0"/>
              <a:pPr>
                <a:defRPr/>
              </a:pPr>
              <a:t>15</a:t>
            </a:fld>
            <a:endParaRPr lang="pl-PL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950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4746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988F1E2-8D6D-48CA-96E2-20DB6E8CB91B}" type="slidenum">
              <a:rPr lang="pl-PL" smtClean="0"/>
              <a:pPr>
                <a:defRPr/>
              </a:pPr>
              <a:t>16</a:t>
            </a:fld>
            <a:endParaRPr lang="pl-PL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05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4848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9406E7-8A56-419F-B43A-FACA310CFB30}" type="slidenum">
              <a:rPr lang="pl-PL" smtClean="0"/>
              <a:pPr>
                <a:defRPr/>
              </a:pPr>
              <a:t>17</a:t>
            </a:fld>
            <a:endParaRPr lang="pl-PL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4950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5F189D-998D-4715-83A9-9730DB3E359B}" type="slidenum">
              <a:rPr lang="pl-PL" smtClean="0"/>
              <a:pPr>
                <a:defRPr/>
              </a:pPr>
              <a:t>18</a:t>
            </a:fld>
            <a:endParaRPr lang="pl-PL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257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5053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E571C42-F806-4964-B6A5-BBAB02217C6A}" type="slidenum">
              <a:rPr lang="pl-PL" smtClean="0"/>
              <a:pPr>
                <a:defRPr/>
              </a:pPr>
              <a:t>19</a:t>
            </a:fld>
            <a:endParaRPr lang="pl-PL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5155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3D30840-8E99-4E0D-AC15-F454011CEFAB}" type="slidenum">
              <a:rPr lang="pl-PL" smtClean="0"/>
              <a:pPr>
                <a:defRPr/>
              </a:pPr>
              <a:t>20</a:t>
            </a:fld>
            <a:endParaRPr lang="pl-PL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462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5258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44346F1-6B33-4EAF-9165-DAD54D06BBF3}" type="slidenum">
              <a:rPr lang="pl-PL" smtClean="0"/>
              <a:pPr>
                <a:defRPr/>
              </a:pPr>
              <a:t>21</a:t>
            </a:fld>
            <a:endParaRPr lang="pl-PL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565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5360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04B0F56-9FDC-4215-BD07-BEA992399D35}" type="slidenum">
              <a:rPr lang="pl-PL" smtClean="0"/>
              <a:pPr>
                <a:defRPr/>
              </a:pPr>
              <a:t>22</a:t>
            </a:fld>
            <a:endParaRPr lang="pl-PL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5462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8ED98AC-E8B8-457E-9A35-464A0E724BFF}" type="slidenum">
              <a:rPr lang="pl-PL" smtClean="0"/>
              <a:pPr>
                <a:defRPr/>
              </a:pPr>
              <a:t>23</a:t>
            </a:fld>
            <a:endParaRPr lang="pl-PL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5565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12CECCC-7077-4B4B-83E3-A69D248F207B}" type="slidenum">
              <a:rPr lang="pl-PL" smtClean="0"/>
              <a:pPr>
                <a:defRPr/>
              </a:pPr>
              <a:t>24</a:t>
            </a:fld>
            <a:endParaRPr lang="pl-PL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5667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BE862B8-E8D9-43CF-B27F-06C4B3DE22DC}" type="slidenum">
              <a:rPr lang="pl-PL" smtClean="0"/>
              <a:pPr>
                <a:defRPr/>
              </a:pPr>
              <a:t>25</a:t>
            </a:fld>
            <a:endParaRPr lang="pl-PL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5770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DCAF29A-FB81-41A9-B92E-554FC2C7E013}" type="slidenum">
              <a:rPr lang="pl-PL" smtClean="0"/>
              <a:pPr>
                <a:defRPr/>
              </a:pPr>
              <a:t>26</a:t>
            </a:fld>
            <a:endParaRPr lang="pl-PL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5872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5E2AEC8-D0F3-4A56-B751-63586A14A3A8}" type="slidenum">
              <a:rPr lang="pl-PL" smtClean="0"/>
              <a:pPr>
                <a:defRPr/>
              </a:pPr>
              <a:t>27</a:t>
            </a:fld>
            <a:endParaRPr lang="pl-PL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179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5974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9F28217-A279-4507-B5D1-29D8AC35517C}" type="slidenum">
              <a:rPr lang="pl-PL" smtClean="0"/>
              <a:pPr>
                <a:defRPr/>
              </a:pPr>
              <a:t>28</a:t>
            </a:fld>
            <a:endParaRPr lang="pl-PL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6077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051453-7DB3-4AE7-9C05-5B38BE479090}" type="slidenum">
              <a:rPr lang="pl-PL" smtClean="0"/>
              <a:pPr>
                <a:defRPr/>
              </a:pPr>
              <a:t>29</a:t>
            </a:fld>
            <a:endParaRPr lang="pl-PL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6179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5C63A27-3E1C-4F02-B9E5-C7870D4A1543}" type="slidenum">
              <a:rPr lang="pl-PL" smtClean="0"/>
              <a:pPr>
                <a:defRPr/>
              </a:pPr>
              <a:t>30</a:t>
            </a:fld>
            <a:endParaRPr lang="pl-PL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6282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F81648C-63B3-4EBD-8B91-0E7FB930CA11}" type="slidenum">
              <a:rPr lang="pl-PL" smtClean="0"/>
              <a:pPr>
                <a:defRPr/>
              </a:pPr>
              <a:t>31</a:t>
            </a:fld>
            <a:endParaRPr lang="pl-PL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6384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F0E1ADF-0427-4B70-A33E-17517A1F57C9}" type="slidenum">
              <a:rPr lang="pl-PL" smtClean="0"/>
              <a:pPr>
                <a:defRPr/>
              </a:pPr>
              <a:t>32</a:t>
            </a:fld>
            <a:endParaRPr lang="pl-PL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6486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AB00504-39EC-4DD2-82F6-85B94620D146}" type="slidenum">
              <a:rPr lang="pl-PL" smtClean="0"/>
              <a:pPr>
                <a:defRPr/>
              </a:pPr>
              <a:t>33</a:t>
            </a:fld>
            <a:endParaRPr lang="pl-PL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793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6589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94B8A26-F7B6-43E5-936A-9EC8440E97FF}" type="slidenum">
              <a:rPr lang="pl-PL" smtClean="0"/>
              <a:pPr>
                <a:defRPr/>
              </a:pPr>
              <a:t>34</a:t>
            </a:fld>
            <a:endParaRPr lang="pl-PL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smtClean="0"/>
          </a:p>
        </p:txBody>
      </p:sp>
      <p:sp>
        <p:nvSpPr>
          <p:cNvPr id="16691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7AB1C59-16A8-479B-8C5D-E338C286F421}" type="slidenum">
              <a:rPr lang="pl-PL" smtClean="0"/>
              <a:pPr>
                <a:defRPr/>
              </a:pPr>
              <a:t>35</a:t>
            </a:fld>
            <a:endParaRPr lang="pl-PL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998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6794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97FB6F1-540D-4D13-87BA-8BCD78F24BEE}" type="slidenum">
              <a:rPr lang="pl-PL" smtClean="0"/>
              <a:pPr>
                <a:defRPr/>
              </a:pPr>
              <a:t>36</a:t>
            </a:fld>
            <a:endParaRPr lang="pl-PL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101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6896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BA97862-5172-4DC5-BCB1-604E03249B61}" type="slidenum">
              <a:rPr lang="pl-PL" smtClean="0"/>
              <a:pPr>
                <a:defRPr/>
              </a:pPr>
              <a:t>37</a:t>
            </a:fld>
            <a:endParaRPr lang="pl-PL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203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6998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1913DD-8B92-4245-A65A-5D440CD11384}" type="slidenum">
              <a:rPr lang="pl-PL" smtClean="0"/>
              <a:pPr>
                <a:defRPr/>
              </a:pPr>
              <a:t>38</a:t>
            </a:fld>
            <a:endParaRPr lang="pl-PL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5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7101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F6AC22-DA62-4F19-8377-6613B15E276C}" type="slidenum">
              <a:rPr lang="pl-PL" smtClean="0"/>
              <a:pPr>
                <a:defRPr/>
              </a:pPr>
              <a:t>39</a:t>
            </a:fld>
            <a:endParaRPr lang="pl-PL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08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7203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BA73501-5DE2-46E3-99F7-5C701A2A33D7}" type="slidenum">
              <a:rPr lang="pl-PL" smtClean="0"/>
              <a:pPr>
                <a:defRPr/>
              </a:pPr>
              <a:t>40</a:t>
            </a:fld>
            <a:endParaRPr lang="pl-PL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510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smtClean="0"/>
          </a:p>
        </p:txBody>
      </p:sp>
      <p:sp>
        <p:nvSpPr>
          <p:cNvPr id="17306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0EA75E7-6B24-4C2E-90D0-3DF84BAAEA15}" type="slidenum">
              <a:rPr lang="pl-PL" smtClean="0"/>
              <a:pPr>
                <a:defRPr/>
              </a:pPr>
              <a:t>41</a:t>
            </a:fld>
            <a:endParaRPr lang="pl-PL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smtClean="0"/>
          </a:p>
        </p:txBody>
      </p:sp>
      <p:sp>
        <p:nvSpPr>
          <p:cNvPr id="17408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52E46F3-B06B-4F6F-AA71-163AF0FDEC8D}" type="slidenum">
              <a:rPr lang="pl-PL" smtClean="0"/>
              <a:pPr>
                <a:defRPr/>
              </a:pPr>
              <a:t>42</a:t>
            </a:fld>
            <a:endParaRPr lang="pl-PL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715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smtClean="0"/>
          </a:p>
        </p:txBody>
      </p:sp>
      <p:sp>
        <p:nvSpPr>
          <p:cNvPr id="17510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E1526F4-B26E-4A44-9567-EA7873BD74E8}" type="slidenum">
              <a:rPr lang="pl-PL" smtClean="0"/>
              <a:pPr>
                <a:defRPr/>
              </a:pPr>
              <a:t>43</a:t>
            </a:fld>
            <a:endParaRPr lang="pl-PL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817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7613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6E9188D-9D82-4A53-92E2-77F5FCC0F9BE}" type="slidenum">
              <a:rPr lang="pl-PL" smtClean="0"/>
              <a:pPr>
                <a:defRPr/>
              </a:pPr>
              <a:t>44</a:t>
            </a:fld>
            <a:endParaRPr lang="pl-PL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7715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76A0E3-C1D1-41D3-8999-DFE45C6F167F}" type="slidenum">
              <a:rPr lang="pl-PL" smtClean="0"/>
              <a:pPr>
                <a:defRPr/>
              </a:pPr>
              <a:t>45</a:t>
            </a:fld>
            <a:endParaRPr lang="pl-PL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022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7818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06D240-355A-4FF8-82B2-1F6DB65D2786}" type="slidenum">
              <a:rPr lang="pl-PL" smtClean="0"/>
              <a:pPr>
                <a:defRPr/>
              </a:pPr>
              <a:t>46</a:t>
            </a:fld>
            <a:endParaRPr lang="pl-PL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7920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67E0805-506C-4672-B972-74E25EA41B65}" type="slidenum">
              <a:rPr lang="pl-PL" smtClean="0"/>
              <a:pPr>
                <a:defRPr/>
              </a:pPr>
              <a:t>47</a:t>
            </a:fld>
            <a:endParaRPr lang="pl-PL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227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8022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2ED2DDE-0945-4013-93F8-762B35D82F4D}" type="slidenum">
              <a:rPr lang="pl-PL" smtClean="0"/>
              <a:pPr>
                <a:defRPr/>
              </a:pPr>
              <a:t>48</a:t>
            </a:fld>
            <a:endParaRPr lang="pl-PL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329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8125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9512AE-427C-4238-AF60-2DC9A93E018E}" type="slidenum">
              <a:rPr lang="pl-PL" smtClean="0"/>
              <a:pPr>
                <a:defRPr/>
              </a:pPr>
              <a:t>49</a:t>
            </a:fld>
            <a:endParaRPr lang="pl-PL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2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8227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55F8B7-D838-43FE-A148-B4CECC74D5A3}" type="slidenum">
              <a:rPr lang="pl-PL" smtClean="0"/>
              <a:pPr>
                <a:defRPr/>
              </a:pPr>
              <a:t>51</a:t>
            </a:fld>
            <a:endParaRPr lang="pl-PL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534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8330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8322068-DBBE-4D80-ADFB-21EF5172D73C}" type="slidenum">
              <a:rPr lang="pl-PL" smtClean="0"/>
              <a:pPr>
                <a:defRPr/>
              </a:pPr>
              <a:t>52</a:t>
            </a:fld>
            <a:endParaRPr lang="pl-PL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637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8432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099F25C-CF40-44CA-8F3F-8D53B315CC1F}" type="slidenum">
              <a:rPr lang="pl-PL" smtClean="0"/>
              <a:pPr>
                <a:defRPr/>
              </a:pPr>
              <a:t>53</a:t>
            </a:fld>
            <a:endParaRPr lang="pl-PL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739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smtClean="0"/>
          </a:p>
        </p:txBody>
      </p:sp>
      <p:sp>
        <p:nvSpPr>
          <p:cNvPr id="18534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CED65C1-5041-411B-84A3-BDA56AE23B36}" type="slidenum">
              <a:rPr lang="pl-PL" smtClean="0"/>
              <a:pPr>
                <a:defRPr/>
              </a:pPr>
              <a:t>54</a:t>
            </a:fld>
            <a:endParaRPr lang="pl-PL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1366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C9CDA7E-B64A-4140-988E-FE92CE01A290}" type="slidenum">
              <a:rPr lang="pl-PL" smtClean="0"/>
              <a:pPr>
                <a:defRPr/>
              </a:pPr>
              <a:t>56</a:t>
            </a:fld>
            <a:endParaRPr lang="pl-PL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1469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DF87098-98FF-485E-8071-E14859A4605E}" type="slidenum">
              <a:rPr lang="pl-PL" smtClean="0"/>
              <a:pPr>
                <a:defRPr/>
              </a:pPr>
              <a:t>57</a:t>
            </a:fld>
            <a:endParaRPr lang="pl-PL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1571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570DDEF-7416-4BAA-B300-B886782B414A}" type="slidenum">
              <a:rPr lang="pl-PL" smtClean="0"/>
              <a:pPr>
                <a:defRPr/>
              </a:pPr>
              <a:t>58</a:t>
            </a:fld>
            <a:endParaRPr lang="pl-PL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1674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4586EFE-2E1B-4963-8E45-0E6E50BD5717}" type="slidenum">
              <a:rPr lang="pl-PL" smtClean="0"/>
              <a:pPr>
                <a:defRPr/>
              </a:pPr>
              <a:t>59</a:t>
            </a:fld>
            <a:endParaRPr lang="pl-PL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smtClean="0"/>
          </a:p>
        </p:txBody>
      </p:sp>
      <p:sp>
        <p:nvSpPr>
          <p:cNvPr id="11776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04F2AD-4BE2-48EF-AC14-6F3D5A6A5E5D}" type="slidenum">
              <a:rPr lang="pl-PL" smtClean="0"/>
              <a:pPr>
                <a:defRPr/>
              </a:pPr>
              <a:t>60</a:t>
            </a:fld>
            <a:endParaRPr lang="pl-PL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1878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8C13A47-0309-4ABA-A652-D28CBF53E469}" type="slidenum">
              <a:rPr lang="pl-PL" smtClean="0"/>
              <a:pPr>
                <a:defRPr/>
              </a:pPr>
              <a:t>61</a:t>
            </a:fld>
            <a:endParaRPr lang="pl-PL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1981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15D4569-8595-4C34-9875-A4EB6F05854C}" type="slidenum">
              <a:rPr lang="pl-PL" smtClean="0"/>
              <a:pPr>
                <a:defRPr/>
              </a:pPr>
              <a:t>62</a:t>
            </a:fld>
            <a:endParaRPr lang="pl-PL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2083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D5814A8-2375-4C7C-A3F6-413884A57557}" type="slidenum">
              <a:rPr lang="pl-PL" smtClean="0"/>
              <a:pPr>
                <a:defRPr/>
              </a:pPr>
              <a:t>63</a:t>
            </a:fld>
            <a:endParaRPr lang="pl-PL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2186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BC3D0B0-0F91-4A78-8D09-F63A9E0C3728}" type="slidenum">
              <a:rPr lang="pl-PL" smtClean="0"/>
              <a:pPr>
                <a:defRPr/>
              </a:pPr>
              <a:t>64</a:t>
            </a:fld>
            <a:endParaRPr lang="pl-PL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2288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99B29D-ACD4-4291-B54B-2E4A248A6027}" type="slidenum">
              <a:rPr lang="pl-PL" smtClean="0"/>
              <a:pPr>
                <a:defRPr/>
              </a:pPr>
              <a:t>65</a:t>
            </a:fld>
            <a:endParaRPr lang="pl-PL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2390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657BF7B-9BFE-4A64-B072-A8BF060EC186}" type="slidenum">
              <a:rPr lang="pl-PL" smtClean="0"/>
              <a:pPr>
                <a:defRPr/>
              </a:pPr>
              <a:t>66</a:t>
            </a:fld>
            <a:endParaRPr lang="pl-PL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2493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986F8E5-917D-4FFC-9465-EDF4C2AA9D0A}" type="slidenum">
              <a:rPr lang="pl-PL" smtClean="0"/>
              <a:pPr>
                <a:defRPr/>
              </a:pPr>
              <a:t>67</a:t>
            </a:fld>
            <a:endParaRPr lang="pl-PL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2595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67A7441-6A22-4505-91D6-41A0F4FB4C15}" type="slidenum">
              <a:rPr lang="pl-PL" smtClean="0"/>
              <a:pPr>
                <a:defRPr/>
              </a:pPr>
              <a:t>68</a:t>
            </a:fld>
            <a:endParaRPr lang="pl-PL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2698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3B7E635-6438-4555-9A22-164B7479E17D}" type="slidenum">
              <a:rPr lang="pl-PL" smtClean="0"/>
              <a:pPr>
                <a:defRPr/>
              </a:pPr>
              <a:t>70</a:t>
            </a:fld>
            <a:endParaRPr lang="pl-PL" smtClean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2800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9A67F05-0404-4E68-9CE6-3BEDDFBC9B55}" type="slidenum">
              <a:rPr lang="pl-PL" smtClean="0"/>
              <a:pPr>
                <a:defRPr/>
              </a:pPr>
              <a:t>71</a:t>
            </a:fld>
            <a:endParaRPr lang="pl-PL" smtClean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2902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B2BAE2D-6092-47C0-B08A-A47D9715B562}" type="slidenum">
              <a:rPr lang="pl-PL" smtClean="0"/>
              <a:pPr>
                <a:defRPr/>
              </a:pPr>
              <a:t>72</a:t>
            </a:fld>
            <a:endParaRPr lang="pl-PL" smtClean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209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3005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F44140F-E99B-40BA-9B98-4533B820A7DA}" type="slidenum">
              <a:rPr lang="pl-PL" smtClean="0"/>
              <a:pPr>
                <a:defRPr/>
              </a:pPr>
              <a:t>73</a:t>
            </a:fld>
            <a:endParaRPr lang="pl-PL" smtClean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3107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7C4221E-0282-42B9-8132-E2BC928EDD90}" type="slidenum">
              <a:rPr lang="pl-PL" smtClean="0"/>
              <a:pPr>
                <a:defRPr/>
              </a:pPr>
              <a:t>74</a:t>
            </a:fld>
            <a:endParaRPr lang="pl-PL" smtClean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3210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C44A6A-70DC-45CF-9071-92B059293FCC}" type="slidenum">
              <a:rPr lang="pl-PL" smtClean="0"/>
              <a:pPr>
                <a:defRPr/>
              </a:pPr>
              <a:t>75</a:t>
            </a:fld>
            <a:endParaRPr lang="pl-PL" smtClean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3312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7BDE34A-C930-48D5-894D-18210F80C130}" type="slidenum">
              <a:rPr lang="pl-PL" smtClean="0"/>
              <a:pPr>
                <a:defRPr/>
              </a:pPr>
              <a:t>76</a:t>
            </a:fld>
            <a:endParaRPr lang="pl-PL" smtClean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619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3414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013CB02-C379-49DB-BAAD-33B544ECB4AA}" type="slidenum">
              <a:rPr lang="pl-PL" smtClean="0"/>
              <a:pPr>
                <a:defRPr/>
              </a:pPr>
              <a:t>77</a:t>
            </a:fld>
            <a:endParaRPr lang="pl-PL" smtClean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1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3517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B22EDFA-672C-4596-B060-C10BB8947ADF}" type="slidenum">
              <a:rPr lang="pl-PL" smtClean="0"/>
              <a:pPr>
                <a:defRPr/>
              </a:pPr>
              <a:t>78</a:t>
            </a:fld>
            <a:endParaRPr lang="pl-PL" smtClean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3619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7B1F77B-7790-4ECC-9699-0B5129FBEDC1}" type="slidenum">
              <a:rPr lang="pl-PL" smtClean="0"/>
              <a:pPr>
                <a:defRPr/>
              </a:pPr>
              <a:t>79</a:t>
            </a:fld>
            <a:endParaRPr lang="pl-PL" smtClean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3722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357D664-8BE1-45E5-BB07-8A6519479F65}" type="slidenum">
              <a:rPr lang="pl-PL" smtClean="0"/>
              <a:pPr>
                <a:defRPr/>
              </a:pPr>
              <a:t>80</a:t>
            </a:fld>
            <a:endParaRPr lang="pl-PL" smtClean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3824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8501B1-5157-4DB8-9DB7-CEEE117D236B}" type="slidenum">
              <a:rPr lang="pl-PL" smtClean="0"/>
              <a:pPr>
                <a:defRPr/>
              </a:pPr>
              <a:t>81</a:t>
            </a:fld>
            <a:endParaRPr lang="pl-PL" smtClean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3926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EBFAA81-65F9-47A6-BF59-5FCDEEAB97A9}" type="slidenum">
              <a:rPr lang="pl-PL" smtClean="0"/>
              <a:pPr>
                <a:defRPr/>
              </a:pPr>
              <a:t>82</a:t>
            </a:fld>
            <a:endParaRPr lang="pl-PL" smtClean="0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smtClean="0"/>
          </a:p>
        </p:txBody>
      </p:sp>
      <p:sp>
        <p:nvSpPr>
          <p:cNvPr id="14029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4CCE97F-359B-4AE2-8283-781FC2CD7A99}" type="slidenum">
              <a:rPr lang="pl-PL" smtClean="0"/>
              <a:pPr>
                <a:defRPr/>
              </a:pPr>
              <a:t>83</a:t>
            </a:fld>
            <a:endParaRPr lang="pl-PL" smtClean="0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661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9456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15AEFB5-363A-472C-B638-83564243531E}" type="slidenum">
              <a:rPr lang="pl-PL" smtClean="0"/>
              <a:pPr>
                <a:defRPr/>
              </a:pPr>
              <a:t>88</a:t>
            </a:fld>
            <a:endParaRPr lang="pl-PL" smtClean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763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9558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365217F-B912-42DF-B51E-DDD7827DA3A1}" type="slidenum">
              <a:rPr lang="pl-PL" smtClean="0"/>
              <a:pPr>
                <a:defRPr/>
              </a:pPr>
              <a:t>89</a:t>
            </a:fld>
            <a:endParaRPr lang="pl-PL" smtClean="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865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9661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8157DC-F811-41BE-A217-DA3F07E5866B}" type="slidenum">
              <a:rPr lang="pl-PL" smtClean="0"/>
              <a:pPr>
                <a:defRPr/>
              </a:pPr>
              <a:t>90</a:t>
            </a:fld>
            <a:endParaRPr lang="pl-PL" smtClean="0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968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9763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22A4C05-8CB7-426D-BC37-0F159CD6E392}" type="slidenum">
              <a:rPr lang="pl-PL" smtClean="0"/>
              <a:pPr>
                <a:defRPr/>
              </a:pPr>
              <a:t>91</a:t>
            </a:fld>
            <a:endParaRPr lang="pl-PL" smtClean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070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9866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A062E5-6387-48C4-BF0F-77221C92D113}" type="slidenum">
              <a:rPr lang="pl-PL" smtClean="0"/>
              <a:pPr>
                <a:defRPr/>
              </a:pPr>
              <a:t>92</a:t>
            </a:fld>
            <a:endParaRPr lang="pl-PL" smtClean="0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17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9968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DD5E62C-101C-43D2-9894-5325A4CFDC08}" type="slidenum">
              <a:rPr lang="pl-PL" smtClean="0"/>
              <a:pPr>
                <a:defRPr/>
              </a:pPr>
              <a:t>93</a:t>
            </a:fld>
            <a:endParaRPr lang="pl-PL" smtClean="0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275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20070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EF23938-003B-487B-B35E-87066ABD6B46}" type="slidenum">
              <a:rPr lang="pl-PL" smtClean="0"/>
              <a:pPr>
                <a:defRPr/>
              </a:pPr>
              <a:t>94</a:t>
            </a:fld>
            <a:endParaRPr lang="pl-PL" smtClean="0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377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20173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05EDAC-9CAD-49B1-9EC2-2A46659B6FD6}" type="slidenum">
              <a:rPr lang="pl-PL" smtClean="0"/>
              <a:pPr>
                <a:defRPr/>
              </a:pPr>
              <a:t>95</a:t>
            </a:fld>
            <a:endParaRPr lang="pl-PL" smtClean="0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0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20275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5E66BB9-6B67-4154-A8ED-E133EE09A0A7}" type="slidenum">
              <a:rPr lang="pl-PL" smtClean="0"/>
              <a:pPr>
                <a:defRPr/>
              </a:pPr>
              <a:t>96</a:t>
            </a:fld>
            <a:endParaRPr lang="pl-PL" smtClean="0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82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20378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17C23C8-3AC1-425B-AFF3-538DCDE4C698}" type="slidenum">
              <a:rPr lang="pl-PL" smtClean="0"/>
              <a:pPr>
                <a:defRPr/>
              </a:pPr>
              <a:t>97</a:t>
            </a:fld>
            <a:endParaRPr lang="pl-PL" smtClean="0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685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20480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D986B2F-9507-4F00-8FD3-23FFCDAA3A23}" type="slidenum">
              <a:rPr lang="pl-PL" smtClean="0"/>
              <a:pPr>
                <a:defRPr/>
              </a:pPr>
              <a:t>98</a:t>
            </a:fld>
            <a:endParaRPr lang="pl-PL" smtClean="0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787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20582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2A8B925-F16D-4C62-8E18-B3F016508595}" type="slidenum">
              <a:rPr lang="pl-PL" smtClean="0"/>
              <a:pPr>
                <a:defRPr/>
              </a:pPr>
              <a:t>99</a:t>
            </a:fld>
            <a:endParaRPr lang="pl-PL" smtClean="0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889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20685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D332C97-3E6E-4AE6-B8CF-8B39F32320A9}" type="slidenum">
              <a:rPr lang="pl-PL" smtClean="0"/>
              <a:pPr>
                <a:defRPr/>
              </a:pPr>
              <a:t>100</a:t>
            </a:fld>
            <a:endParaRPr lang="pl-PL" smtClean="0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992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20787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6D61259-F7EB-4406-97EF-E27764578D00}" type="slidenum">
              <a:rPr lang="pl-PL" smtClean="0"/>
              <a:pPr>
                <a:defRPr/>
              </a:pPr>
              <a:t>101</a:t>
            </a:fld>
            <a:endParaRPr lang="pl-PL" smtClean="0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197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20992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1A894B-0020-4EB0-9996-65D60E5AA44E}" type="slidenum">
              <a:rPr lang="pl-PL" smtClean="0"/>
              <a:pPr>
                <a:defRPr/>
              </a:pPr>
              <a:t>102</a:t>
            </a:fld>
            <a:endParaRPr lang="pl-P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a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Elipsa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ytuł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22" name="Podtytuł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6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6CBCAE4-C49A-4505-85FD-B846F36426CA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7" name="Symbol zastępczy stopki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8" name="Symbol zastępczy numeru slajd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0AD4457-17E4-4C28-88C6-74B328B0AAE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36ACA-CEF3-461A-85A6-2CB9E058890E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0FB49-A2FC-4E0B-98E4-E2E19FB52E9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Prostokąt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Elipsa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Elipsa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A9BA8A9-89F5-4CF7-A56C-F0897F479550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9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10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8A42550-D3E9-4A65-8050-68A79C9EDF4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97B73-D7EF-495D-9D08-212B11A6966A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EC32C-BCD9-4CA9-816D-347824C5B4B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CDD8A72-5154-45AA-9B2A-BBA8EB9FF371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C5DA339-D21D-480E-92A5-9C106A41D80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03D2A-31E1-4324-83B6-8871B7120917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4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5872F-6E51-43FA-9BCF-E8CE1DF1DF5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rostokąt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8664761-61F9-4781-B4A5-8989012758C8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C7B5691-381D-4E23-9B7D-58D0BA1923D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F592594-5C97-4672-B84E-B1A727B30DED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9CFBCF5-8276-462E-80D7-F7D6D48D485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Schemat blokowy: proce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chemat blokowy: proce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pl-PL" noProof="0" smtClean="0"/>
              <a:t>Kliknij ikonę, aby dodać obraz</a:t>
            </a:r>
            <a:endParaRPr lang="en-US" noProof="0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5E70F7B-CC80-4813-B7E8-234EB972FDF4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9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10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311B49C-B8D2-4E94-8FF1-2FE671F9884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92306-BBC5-4237-915E-2B8B4B71489D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059AA-2227-4480-B162-7D0973B4901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B9558A-5F53-4AEF-8D7E-D7736AAE28BF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5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90B26-AE80-4790-A20C-1208ACA5134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ycinek koła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Elipsa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Pierścień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Prostokąt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Symbol zastępczy tytułu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033" name="Symbol zastępczy tekstu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smtClean="0"/>
          </a:p>
        </p:txBody>
      </p:sp>
      <p:sp>
        <p:nvSpPr>
          <p:cNvPr id="24" name="Symbol zastępczy daty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33FA95FE-225F-4D92-A40B-56A452585947}" type="datetimeFigureOut">
              <a:rPr lang="pl-PL"/>
              <a:pPr>
                <a:defRPr/>
              </a:pPr>
              <a:t>2014-11-05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22" name="Symbol zastępczy numeru slajdu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4D81BCB-9CBD-44B4-986B-27130C1A7B9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15" name="Prostokąt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3" r:id="rId1"/>
    <p:sldLayoutId id="2147484078" r:id="rId2"/>
    <p:sldLayoutId id="2147484084" r:id="rId3"/>
    <p:sldLayoutId id="2147484079" r:id="rId4"/>
    <p:sldLayoutId id="2147484085" r:id="rId5"/>
    <p:sldLayoutId id="2147484080" r:id="rId6"/>
    <p:sldLayoutId id="2147484086" r:id="rId7"/>
    <p:sldLayoutId id="2147484087" r:id="rId8"/>
    <p:sldLayoutId id="2147484088" r:id="rId9"/>
    <p:sldLayoutId id="2147484081" r:id="rId10"/>
    <p:sldLayoutId id="2147484082" r:id="rId11"/>
  </p:sldLayoutIdLst>
  <p:transition>
    <p:wedg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-1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-1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-1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-18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-18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-18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-18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-18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C:\Documents and Settings\PAWEŁ\Pulpit\tymbar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6575" y="3933825"/>
            <a:ext cx="3871913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pole tekstowe 3"/>
          <p:cNvSpPr txBox="1"/>
          <p:nvPr/>
        </p:nvSpPr>
        <p:spPr>
          <a:xfrm>
            <a:off x="1547813" y="1844675"/>
            <a:ext cx="6840537" cy="2124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I N W E S T Y C J E </a:t>
            </a:r>
            <a:r>
              <a:rPr lang="pl-PL" sz="4400" dirty="0">
                <a:latin typeface="Arial Black" pitchFamily="34" charset="0"/>
                <a:cs typeface="+mn-cs"/>
              </a:rPr>
              <a:t/>
            </a:r>
            <a:br>
              <a:rPr lang="pl-PL" sz="4400" dirty="0">
                <a:latin typeface="Arial Black" pitchFamily="34" charset="0"/>
                <a:cs typeface="+mn-cs"/>
              </a:rPr>
            </a:br>
            <a:r>
              <a:rPr lang="pl-PL" sz="4400" dirty="0">
                <a:latin typeface="Arial Black" pitchFamily="34" charset="0"/>
                <a:cs typeface="+mn-cs"/>
              </a:rPr>
              <a:t> </a:t>
            </a:r>
            <a:r>
              <a:rPr lang="pl-P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GMINY  TYMBARK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kadencja 2010―2014</a:t>
            </a:r>
          </a:p>
        </p:txBody>
      </p:sp>
      <p:pic>
        <p:nvPicPr>
          <p:cNvPr id="8196" name="Picture 5" descr="C:\Documents and Settings\PAWEŁ\Pulpit\017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36638" y="0"/>
            <a:ext cx="857567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2" descr="C:\Documents and Settings\PAWEŁ\Pulpit\herb i papier Gminy\her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7988" y="1196975"/>
            <a:ext cx="9271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zaokrąglony 4"/>
          <p:cNvSpPr/>
          <p:nvPr/>
        </p:nvSpPr>
        <p:spPr>
          <a:xfrm>
            <a:off x="5148263" y="115888"/>
            <a:ext cx="3744912" cy="24495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rostokąt zaokrąglony 5"/>
          <p:cNvSpPr/>
          <p:nvPr/>
        </p:nvSpPr>
        <p:spPr>
          <a:xfrm>
            <a:off x="1258888" y="115888"/>
            <a:ext cx="3744912" cy="24495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ole tekstowe 6"/>
          <p:cNvSpPr txBox="1"/>
          <p:nvPr/>
        </p:nvSpPr>
        <p:spPr>
          <a:xfrm>
            <a:off x="1187450" y="2630488"/>
            <a:ext cx="7777163" cy="1446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ZAWADKA</a:t>
            </a:r>
          </a:p>
        </p:txBody>
      </p:sp>
      <p:sp>
        <p:nvSpPr>
          <p:cNvPr id="8" name="Prostokąt zaokrąglony 7"/>
          <p:cNvSpPr/>
          <p:nvPr/>
        </p:nvSpPr>
        <p:spPr>
          <a:xfrm>
            <a:off x="5076825" y="4005263"/>
            <a:ext cx="3743325" cy="244792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zaokrąglony 8"/>
          <p:cNvSpPr/>
          <p:nvPr/>
        </p:nvSpPr>
        <p:spPr>
          <a:xfrm>
            <a:off x="1187450" y="4005263"/>
            <a:ext cx="3744913" cy="244792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89095" name="Picture 2" descr="C:\Users\MARCIN\Desktop\00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813" y="309563"/>
            <a:ext cx="3168650" cy="21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6" name="Picture 2" descr="C:\Users\MARCIN\Desktop\007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163" y="4149725"/>
            <a:ext cx="3189287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7" name="Picture 2" descr="C:\Users\MARCIN\Desktop\006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9713" y="4149725"/>
            <a:ext cx="3133725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8" name="Picture 2" descr="C:\Users\MARCIN\Desktop\006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5600" y="260350"/>
            <a:ext cx="3135313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zaokrąglony 4"/>
          <p:cNvSpPr/>
          <p:nvPr/>
        </p:nvSpPr>
        <p:spPr>
          <a:xfrm>
            <a:off x="1619250" y="2133600"/>
            <a:ext cx="6769100" cy="45354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5298" name="Prostokąt 3"/>
          <p:cNvSpPr>
            <a:spLocks noChangeArrowheads="1"/>
          </p:cNvSpPr>
          <p:nvPr/>
        </p:nvSpPr>
        <p:spPr bwMode="auto">
          <a:xfrm>
            <a:off x="1547813" y="115888"/>
            <a:ext cx="6985000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Budowa boiska wielofunkcyjnego w Zawadce</a:t>
            </a: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l-PL" sz="2400" u="sng" dirty="0"/>
              <a:t>wartość zadania: 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242 051,55 zł 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400" u="sng" dirty="0"/>
              <a:t>wartość dofinansowania: 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147 592,00 zł</a:t>
            </a:r>
          </a:p>
        </p:txBody>
      </p:sp>
      <p:pic>
        <p:nvPicPr>
          <p:cNvPr id="90116" name="Picture 2" descr="C:\Users\MARCIN\Desktop\00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613" y="2420938"/>
            <a:ext cx="6053137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ole tekstowe 5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aokrąglony 6"/>
          <p:cNvSpPr/>
          <p:nvPr/>
        </p:nvSpPr>
        <p:spPr>
          <a:xfrm>
            <a:off x="1476375" y="1773238"/>
            <a:ext cx="7056438" cy="48244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6322" name="Prostokąt 3"/>
          <p:cNvSpPr>
            <a:spLocks noChangeArrowheads="1"/>
          </p:cNvSpPr>
          <p:nvPr/>
        </p:nvSpPr>
        <p:spPr bwMode="auto">
          <a:xfrm>
            <a:off x="2411413" y="115888"/>
            <a:ext cx="5545137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Budowa parkingu przy </a:t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Szkole Podstawowej w Zawadce</a:t>
            </a:r>
          </a:p>
          <a:p>
            <a:pPr algn="ctr">
              <a:defRPr/>
            </a:pPr>
            <a:r>
              <a:rPr lang="pl-PL" sz="2400" u="sng" dirty="0"/>
              <a:t>wartość zadania (środki własne): 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65 000,00 zł </a:t>
            </a:r>
            <a:r>
              <a:rPr lang="pl-PL" sz="2400" dirty="0">
                <a:latin typeface="+mn-lt"/>
                <a:cs typeface="+mn-cs"/>
              </a:rPr>
              <a:t/>
            </a:r>
            <a:br>
              <a:rPr lang="pl-PL" sz="2400" dirty="0">
                <a:latin typeface="+mn-lt"/>
                <a:cs typeface="+mn-cs"/>
              </a:rPr>
            </a:br>
            <a:endParaRPr lang="pl-PL" sz="2400" dirty="0">
              <a:latin typeface="+mn-lt"/>
              <a:cs typeface="+mn-cs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</p:txBody>
      </p:sp>
      <p:pic>
        <p:nvPicPr>
          <p:cNvPr id="91141" name="Picture 2" descr="C:\Users\MARCIN\Desktop\00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71663" y="2133600"/>
            <a:ext cx="6192837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zaokrąglony 4"/>
          <p:cNvSpPr/>
          <p:nvPr/>
        </p:nvSpPr>
        <p:spPr>
          <a:xfrm>
            <a:off x="1619250" y="2492375"/>
            <a:ext cx="6481763" cy="42497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7346" name="Prostokąt 3"/>
          <p:cNvSpPr>
            <a:spLocks noChangeArrowheads="1"/>
          </p:cNvSpPr>
          <p:nvPr/>
        </p:nvSpPr>
        <p:spPr bwMode="auto">
          <a:xfrm>
            <a:off x="2411413" y="44450"/>
            <a:ext cx="5113337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Odbudowa dróg gminnych w tym „ZAGRODA” w Zawadce</a:t>
            </a:r>
            <a:r>
              <a:rPr lang="pl-PL" sz="2400" dirty="0"/>
              <a:t> </a:t>
            </a:r>
          </a:p>
          <a:p>
            <a:pPr algn="ctr">
              <a:defRPr/>
            </a:pPr>
            <a:r>
              <a:rPr lang="pl-PL" sz="2400" u="sng" dirty="0"/>
              <a:t>wartość zadania: 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108 013,21 zł 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400" u="sng" dirty="0"/>
              <a:t>wartość dofinansowania:  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101 147,00 zł</a:t>
            </a:r>
          </a:p>
        </p:txBody>
      </p:sp>
      <p:pic>
        <p:nvPicPr>
          <p:cNvPr id="92164" name="Picture 2" descr="C:\Users\MARCIN\Desktop\00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050" y="2708275"/>
            <a:ext cx="5621338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ole tekstowe 5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zaokrąglony 5"/>
          <p:cNvSpPr/>
          <p:nvPr/>
        </p:nvSpPr>
        <p:spPr>
          <a:xfrm>
            <a:off x="1619250" y="1844675"/>
            <a:ext cx="6985000" cy="475297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9394" name="Prostokąt 3"/>
          <p:cNvSpPr>
            <a:spLocks noChangeArrowheads="1"/>
          </p:cNvSpPr>
          <p:nvPr/>
        </p:nvSpPr>
        <p:spPr bwMode="auto">
          <a:xfrm>
            <a:off x="2700338" y="115888"/>
            <a:ext cx="532765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Modernizacja drogi </a:t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Zagórze- Wilkowisko w Zawadce</a:t>
            </a:r>
            <a:endParaRPr lang="pl-PL" sz="2400" dirty="0"/>
          </a:p>
          <a:p>
            <a:pPr algn="ctr">
              <a:defRPr/>
            </a:pPr>
            <a:r>
              <a:rPr lang="pl-PL" sz="2400" u="sng" dirty="0"/>
              <a:t>wartość zadania (środki własne): 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129 464, 81 zł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3</a:t>
            </a:r>
          </a:p>
        </p:txBody>
      </p:sp>
      <p:pic>
        <p:nvPicPr>
          <p:cNvPr id="93189" name="Picture 2" descr="C:\Users\MARCIN\Desktop\00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050" y="2182813"/>
            <a:ext cx="6192838" cy="412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zaokrąglony 4"/>
          <p:cNvSpPr/>
          <p:nvPr/>
        </p:nvSpPr>
        <p:spPr>
          <a:xfrm>
            <a:off x="1476375" y="1773238"/>
            <a:ext cx="7272338" cy="496887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0418" name="Prostokąt 3"/>
          <p:cNvSpPr>
            <a:spLocks noChangeArrowheads="1"/>
          </p:cNvSpPr>
          <p:nvPr/>
        </p:nvSpPr>
        <p:spPr bwMode="auto">
          <a:xfrm>
            <a:off x="2700338" y="115888"/>
            <a:ext cx="5040312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Modernizacja drogi rolniczej „ZAGRODA” w Zawadce</a:t>
            </a: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l-PL" sz="2400" u="sng" dirty="0"/>
              <a:t>wartość zadania (środki własne): 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58 730, 00 zł</a:t>
            </a:r>
          </a:p>
        </p:txBody>
      </p:sp>
      <p:pic>
        <p:nvPicPr>
          <p:cNvPr id="94212" name="Picture 2" descr="C:\Users\MARCIN\Desktop\00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8175" y="2133600"/>
            <a:ext cx="6376988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ole tekstowe 5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3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316038" y="260350"/>
            <a:ext cx="7432675" cy="20621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Remont drogi „</a:t>
            </a:r>
            <a:r>
              <a:rPr lang="pl-PL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ZARĄBKI-PIEKIEŁKO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w Zawadce</a:t>
            </a:r>
          </a:p>
          <a:p>
            <a:pPr algn="ctr">
              <a:defRPr/>
            </a:pPr>
            <a:r>
              <a:rPr lang="pl-PL" sz="2400" u="sng" dirty="0"/>
              <a:t>wartość zadania:</a:t>
            </a:r>
            <a:r>
              <a:rPr lang="pl-PL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100 667,69 zł</a:t>
            </a:r>
          </a:p>
          <a:p>
            <a:pPr algn="ctr">
              <a:defRPr/>
            </a:pPr>
            <a:r>
              <a:rPr lang="pl-PL" sz="2400" u="sng" dirty="0"/>
              <a:t>wartość dofinansowania</a:t>
            </a:r>
            <a:r>
              <a:rPr lang="pl-PL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98 207,00 zł</a:t>
            </a:r>
            <a:endParaRPr lang="pl-PL" sz="2800" b="1" dirty="0"/>
          </a:p>
        </p:txBody>
      </p:sp>
      <p:sp>
        <p:nvSpPr>
          <p:cNvPr id="5" name="Prostokąt zaokrąglony 4"/>
          <p:cNvSpPr/>
          <p:nvPr/>
        </p:nvSpPr>
        <p:spPr>
          <a:xfrm>
            <a:off x="1619250" y="2347913"/>
            <a:ext cx="6696075" cy="42497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95236" name="Picture 4" descr="E:\Moje dokumenty\INFORMATOR\Inwestycje gmina Tymbark\male logo\00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4075" y="2590800"/>
            <a:ext cx="5689600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ole tekstowe 6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sp>
        <p:nvSpPr>
          <p:cNvPr id="5" name="Prostokąt 4"/>
          <p:cNvSpPr/>
          <p:nvPr/>
        </p:nvSpPr>
        <p:spPr>
          <a:xfrm>
            <a:off x="1279525" y="260350"/>
            <a:ext cx="7396163" cy="12620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Remont elewacji Szkoły Podstawowej w Zawadce</a:t>
            </a:r>
          </a:p>
          <a:p>
            <a:pPr algn="ctr">
              <a:defRPr/>
            </a:pPr>
            <a:r>
              <a:rPr lang="pl-PL" sz="2400" u="sng" dirty="0"/>
              <a:t>wartość zadania (środki własne):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20 000,00 zł</a:t>
            </a:r>
            <a:endParaRPr lang="pl-PL" sz="2800" dirty="0"/>
          </a:p>
        </p:txBody>
      </p:sp>
      <p:sp>
        <p:nvSpPr>
          <p:cNvPr id="6" name="Prostokąt zaokrąglony 5"/>
          <p:cNvSpPr/>
          <p:nvPr/>
        </p:nvSpPr>
        <p:spPr>
          <a:xfrm>
            <a:off x="1476375" y="1628775"/>
            <a:ext cx="7272338" cy="496887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96261" name="Picture 2" descr="E:\Moje dokumenty\INFORMATOR\Inwestycje gmina Tymbark\male logo\00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8175" y="1989138"/>
            <a:ext cx="6408738" cy="426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1331913" y="260350"/>
          <a:ext cx="7344816" cy="6476254"/>
        </p:xfrm>
        <a:graphic>
          <a:graphicData uri="http://schemas.openxmlformats.org/drawingml/2006/table">
            <a:tbl>
              <a:tblPr/>
              <a:tblGrid>
                <a:gridCol w="2522538"/>
                <a:gridCol w="1163087"/>
                <a:gridCol w="966721"/>
                <a:gridCol w="1344347"/>
                <a:gridCol w="1348123"/>
              </a:tblGrid>
              <a:tr h="17848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DOCHODY POZABUDŻETOWE: 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pl-PL" sz="11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LATA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6399" marR="6399" marT="6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32263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2011</a:t>
                      </a:r>
                    </a:p>
                  </a:txBody>
                  <a:tcPr marL="6399" marR="6399" marT="6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2012</a:t>
                      </a:r>
                    </a:p>
                  </a:txBody>
                  <a:tcPr marL="6399" marR="6399" marT="6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2013</a:t>
                      </a:r>
                    </a:p>
                  </a:txBody>
                  <a:tcPr marL="6399" marR="6399" marT="6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na dzień </a:t>
                      </a:r>
                      <a:endParaRPr lang="pl-PL" sz="1400" b="1" i="0" u="none" strike="noStrike" dirty="0" smtClean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  <a:p>
                      <a:pPr algn="ctr" fontAlgn="b"/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30-06-2014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6399" marR="6399" marT="6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51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 darowizny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30 459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94 382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48 550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16 100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51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 zwrot 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VAT-u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362 294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361 486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616 561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112 365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76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 otrzymane 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dofinansowanie ze </a:t>
                      </a:r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 środków 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UE 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1 672 884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476 441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82 978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0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67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 dofinansowanie  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ze środków UE </a:t>
                      </a:r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(wg 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podpisanych umów)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1 992 801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218">
                <a:tc rowSpan="4"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 inne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odbudowa domu </a:t>
                      </a:r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Pana</a:t>
                      </a:r>
                      <a:r>
                        <a:rPr lang="pl-PL" sz="140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Kozy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rozl</a:t>
                      </a:r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.</a:t>
                      </a:r>
                    </a:p>
                    <a:p>
                      <a:pPr algn="ctr" fontAlgn="ctr"/>
                      <a:r>
                        <a:rPr lang="pl-PL" sz="1400" b="0" i="0" u="none" strike="noStrike" dirty="0" err="1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Gm.L-wa</a:t>
                      </a:r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kl."0"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rozl</a:t>
                      </a:r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. </a:t>
                      </a:r>
                      <a:r>
                        <a:rPr lang="pl-PL" sz="1400" b="0" i="0" u="none" strike="noStrike" dirty="0" err="1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Gm.L-wa</a:t>
                      </a:r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kl."0"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dot. ze Starostwa Budowa chodnika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21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240 192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30061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dot. ze Starostwa Budowa chodnika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0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85 908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211 893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61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128 220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37576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 dotacja 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 budżetu państwa na odbudowę dróg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200 000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707 036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661 819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147 108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51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 środki 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 FOGR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22 857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25 000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29 365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31 420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51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 dotacje 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na azbest </a:t>
                      </a:r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(Starostwo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)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10 000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4 000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3 400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3 000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51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 dotacje 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Dni </a:t>
                      </a:r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Tymbarku  (Starostwo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)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6 000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6 000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5 000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5 000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51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 Małopolskie 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Remizy  </a:t>
                      </a:r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(dotacja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)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34 959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32 050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0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51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 Hala </a:t>
                      </a:r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Piekiełko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271 000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162 000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0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101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RAZEM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2 672 906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1 980 304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1 727 631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2 519 687</a:t>
                      </a:r>
                    </a:p>
                  </a:txBody>
                  <a:tcPr marL="6399" marR="6399" marT="6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488"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399" marR="6399" marT="6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399" marR="6399" marT="6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399" marR="6399" marT="6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399" marR="6399" marT="6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399" marR="6399" marT="6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8488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Czcionka tekstu podstawowego"/>
                        </a:rPr>
                        <a:t>Tymbark dnia 2014-07-31</a:t>
                      </a:r>
                    </a:p>
                  </a:txBody>
                  <a:tcPr marL="6399" marR="6399" marT="6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 dirty="0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6399" marR="6399" marT="6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 dirty="0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6399" marR="6399" marT="6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6399" marR="6399" marT="6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700" b="0" i="0" u="none" strike="noStrike" dirty="0">
                        <a:solidFill>
                          <a:srgbClr val="000000"/>
                        </a:solidFill>
                        <a:latin typeface="Czcionka tekstu podstawowego"/>
                      </a:endParaRPr>
                    </a:p>
                  </a:txBody>
                  <a:tcPr marL="6399" marR="6399" marT="6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pole tekstowe 2"/>
          <p:cNvSpPr txBox="1"/>
          <p:nvPr/>
        </p:nvSpPr>
        <p:spPr>
          <a:xfrm rot="19433930">
            <a:off x="1797142" y="2705089"/>
            <a:ext cx="6357682" cy="1323439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pl-PL" sz="8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+mn-cs"/>
              </a:rPr>
              <a:t>8 900 528 zł</a:t>
            </a:r>
            <a:endParaRPr lang="pl-PL" sz="8000" dirty="0">
              <a:solidFill>
                <a:srgbClr val="FF0000"/>
              </a:solidFill>
              <a:cs typeface="+mn-cs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1258888" y="620713"/>
          <a:ext cx="7561262" cy="5118230"/>
        </p:xfrm>
        <a:graphic>
          <a:graphicData uri="http://schemas.openxmlformats.org/drawingml/2006/table">
            <a:tbl>
              <a:tblPr/>
              <a:tblGrid>
                <a:gridCol w="1182687"/>
                <a:gridCol w="838200"/>
                <a:gridCol w="836613"/>
                <a:gridCol w="712787"/>
                <a:gridCol w="839788"/>
                <a:gridCol w="715962"/>
                <a:gridCol w="811213"/>
                <a:gridCol w="746125"/>
                <a:gridCol w="877887"/>
              </a:tblGrid>
              <a:tr h="709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 Narrow" pitchFamily="34" charset="0"/>
                          <a:cs typeface="Times New Roman" pitchFamily="18" charset="0"/>
                        </a:rPr>
                        <a:t>LATA</a:t>
                      </a:r>
                      <a:endParaRPr kumimoji="0" lang="pl-PL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 </a:t>
                      </a:r>
                      <a:endParaRPr kumimoji="0" lang="pl-PL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 </a:t>
                      </a:r>
                      <a:endParaRPr kumimoji="0" lang="pl-PL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3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cs typeface="Times New Roman" pitchFamily="18" charset="0"/>
                        </a:rPr>
                        <a:t>Rodzaj podatku</a:t>
                      </a:r>
                      <a:endParaRPr kumimoji="0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2010</a:t>
                      </a:r>
                      <a:endParaRPr kumimoji="0" lang="pl-PL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2011</a:t>
                      </a:r>
                      <a:endParaRPr kumimoji="0" lang="pl-PL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%                   do roku poprzedniego</a:t>
                      </a:r>
                      <a:endParaRPr kumimoji="0" lang="pl-PL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2012</a:t>
                      </a:r>
                      <a:endParaRPr kumimoji="0" lang="pl-PL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%                   do roku poprzedniego</a:t>
                      </a:r>
                      <a:endParaRPr kumimoji="0" lang="pl-PL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2013</a:t>
                      </a:r>
                      <a:endParaRPr kumimoji="0" lang="pl-PL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%                   </a:t>
                      </a:r>
                      <a:endParaRPr kumimoji="0" lang="pl-PL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do roku poprzedniego</a:t>
                      </a:r>
                      <a:endParaRPr kumimoji="0" lang="pl-PL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%</a:t>
                      </a:r>
                      <a:endParaRPr kumimoji="0" lang="pl-PL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2013/2010</a:t>
                      </a:r>
                      <a:endParaRPr kumimoji="0" lang="pl-PL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cs typeface="Times New Roman" pitchFamily="18" charset="0"/>
                        </a:rPr>
                        <a:t>rolny</a:t>
                      </a:r>
                      <a:endParaRPr kumimoji="0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30 862</a:t>
                      </a:r>
                      <a:endParaRPr kumimoji="0" lang="pl-PL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32 575</a:t>
                      </a:r>
                      <a:endParaRPr kumimoji="0" lang="pl-PL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106</a:t>
                      </a:r>
                      <a:endParaRPr kumimoji="0" lang="pl-PL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66 676</a:t>
                      </a:r>
                      <a:endParaRPr kumimoji="0" lang="pl-PL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205</a:t>
                      </a:r>
                      <a:endParaRPr kumimoji="0" lang="pl-PL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68 994</a:t>
                      </a:r>
                      <a:endParaRPr kumimoji="0" lang="pl-PL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103</a:t>
                      </a:r>
                      <a:endParaRPr kumimoji="0" lang="pl-PL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223,56%</a:t>
                      </a:r>
                      <a:endParaRPr kumimoji="0" lang="pl-PL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cs typeface="Times New Roman" pitchFamily="18" charset="0"/>
                        </a:rPr>
                        <a:t>od nieruchomości</a:t>
                      </a:r>
                      <a:endParaRPr kumimoji="0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2 362 917</a:t>
                      </a:r>
                      <a:endParaRPr kumimoji="0" lang="pl-PL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2 598 942</a:t>
                      </a:r>
                      <a:endParaRPr kumimoji="0" lang="pl-PL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110</a:t>
                      </a:r>
                      <a:endParaRPr kumimoji="0" lang="pl-PL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2 462 440</a:t>
                      </a:r>
                      <a:endParaRPr kumimoji="0" lang="pl-PL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95</a:t>
                      </a:r>
                      <a:endParaRPr kumimoji="0" lang="pl-PL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2 793 750</a:t>
                      </a:r>
                      <a:endParaRPr kumimoji="0" lang="pl-PL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113</a:t>
                      </a:r>
                      <a:endParaRPr kumimoji="0" lang="pl-PL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118,23%</a:t>
                      </a:r>
                      <a:endParaRPr kumimoji="0" lang="pl-PL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cs typeface="Times New Roman" pitchFamily="18" charset="0"/>
                        </a:rPr>
                        <a:t>leśny</a:t>
                      </a:r>
                      <a:endParaRPr kumimoji="0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26 258</a:t>
                      </a:r>
                      <a:endParaRPr kumimoji="0" lang="pl-PL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26 903</a:t>
                      </a:r>
                      <a:endParaRPr kumimoji="0" lang="pl-PL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102</a:t>
                      </a:r>
                      <a:endParaRPr kumimoji="0" lang="pl-PL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32 942</a:t>
                      </a:r>
                      <a:endParaRPr kumimoji="0" lang="pl-PL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122</a:t>
                      </a:r>
                      <a:endParaRPr kumimoji="0" lang="pl-PL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32 771</a:t>
                      </a:r>
                      <a:endParaRPr kumimoji="0" lang="pl-PL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99</a:t>
                      </a:r>
                      <a:endParaRPr kumimoji="0" lang="pl-PL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124,80%</a:t>
                      </a:r>
                      <a:endParaRPr kumimoji="0" lang="pl-PL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cs typeface="Times New Roman" pitchFamily="18" charset="0"/>
                        </a:rPr>
                        <a:t>środków transportowych</a:t>
                      </a:r>
                      <a:endParaRPr kumimoji="0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194 240</a:t>
                      </a:r>
                      <a:endParaRPr kumimoji="0" lang="pl-PL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221 680</a:t>
                      </a:r>
                      <a:endParaRPr kumimoji="0" lang="pl-PL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114</a:t>
                      </a:r>
                      <a:endParaRPr kumimoji="0" lang="pl-PL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386 721</a:t>
                      </a:r>
                      <a:endParaRPr kumimoji="0" lang="pl-PL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174</a:t>
                      </a:r>
                      <a:endParaRPr kumimoji="0" lang="pl-PL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511 146</a:t>
                      </a:r>
                      <a:endParaRPr kumimoji="0" lang="pl-PL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132</a:t>
                      </a:r>
                      <a:endParaRPr kumimoji="0" lang="pl-PL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263,15%</a:t>
                      </a:r>
                      <a:endParaRPr kumimoji="0" lang="pl-PL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7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cs typeface="Times New Roman" pitchFamily="18" charset="0"/>
                        </a:rPr>
                        <a:t>Razem:</a:t>
                      </a:r>
                      <a:endParaRPr kumimoji="0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cs typeface="Times New Roman" pitchFamily="18" charset="0"/>
                        </a:rPr>
                        <a:t>2 614 277</a:t>
                      </a:r>
                      <a:endParaRPr kumimoji="0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cs typeface="Times New Roman" pitchFamily="18" charset="0"/>
                        </a:rPr>
                        <a:t>2 880 099</a:t>
                      </a:r>
                      <a:endParaRPr kumimoji="0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cs typeface="Times New Roman" pitchFamily="18" charset="0"/>
                        </a:rPr>
                        <a:t>110</a:t>
                      </a:r>
                      <a:endParaRPr kumimoji="0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cs typeface="Times New Roman" pitchFamily="18" charset="0"/>
                        </a:rPr>
                        <a:t>2 948 779</a:t>
                      </a:r>
                      <a:endParaRPr kumimoji="0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cs typeface="Times New Roman" pitchFamily="18" charset="0"/>
                        </a:rPr>
                        <a:t>102</a:t>
                      </a:r>
                      <a:endParaRPr kumimoji="0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cs typeface="Times New Roman" pitchFamily="18" charset="0"/>
                        </a:rPr>
                        <a:t>3 406 661</a:t>
                      </a:r>
                      <a:endParaRPr kumimoji="0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cs typeface="Times New Roman" pitchFamily="18" charset="0"/>
                        </a:rPr>
                        <a:t>116</a:t>
                      </a:r>
                      <a:endParaRPr kumimoji="0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  <a:cs typeface="Times New Roman" pitchFamily="18" charset="0"/>
                        </a:rPr>
                        <a:t>130,30%</a:t>
                      </a:r>
                      <a:endParaRPr kumimoji="0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2430" marR="4243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971550" y="620713"/>
            <a:ext cx="7993063" cy="6778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STRUKTURA DOCHODÓW WŁASNYCH GMINY TYMBARK </a:t>
            </a:r>
            <a:endParaRPr lang="pl-PL" sz="20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defRPr/>
            </a:pPr>
            <a:endParaRPr lang="pl-PL"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zaokrąglony 3"/>
          <p:cNvSpPr/>
          <p:nvPr/>
        </p:nvSpPr>
        <p:spPr>
          <a:xfrm>
            <a:off x="5148263" y="115888"/>
            <a:ext cx="3744912" cy="24495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rostokąt zaokrąglony 4"/>
          <p:cNvSpPr/>
          <p:nvPr/>
        </p:nvSpPr>
        <p:spPr>
          <a:xfrm>
            <a:off x="1258888" y="115888"/>
            <a:ext cx="3744912" cy="24495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1187450" y="2559050"/>
            <a:ext cx="7777163" cy="1446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PIEKIEŁKO</a:t>
            </a:r>
          </a:p>
        </p:txBody>
      </p:sp>
      <p:sp>
        <p:nvSpPr>
          <p:cNvPr id="7" name="Prostokąt zaokrąglony 6"/>
          <p:cNvSpPr/>
          <p:nvPr/>
        </p:nvSpPr>
        <p:spPr>
          <a:xfrm>
            <a:off x="5076825" y="4005263"/>
            <a:ext cx="3743325" cy="244792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8" name="Prostokąt zaokrąglony 7"/>
          <p:cNvSpPr/>
          <p:nvPr/>
        </p:nvSpPr>
        <p:spPr>
          <a:xfrm>
            <a:off x="1187450" y="4005263"/>
            <a:ext cx="3744913" cy="244792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44039" name="Picture 2" descr="C:\Documents and Settings\PAWEŁ\Pulpit\00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813" y="260350"/>
            <a:ext cx="3168650" cy="21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0" name="Picture 3" descr="C:\Documents and Settings\PAWEŁ\Pulpit\00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70525" y="260350"/>
            <a:ext cx="3133725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1" name="Picture 5" descr="C:\Documents and Settings\PAWEŁ\Pulpit\00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9713" y="4221163"/>
            <a:ext cx="3133725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2" name="Picture 6" descr="C:\Documents and Settings\PAWEŁ\Pulpit\003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5600" y="4221163"/>
            <a:ext cx="3097213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</p:txBody>
      </p:sp>
      <p:sp>
        <p:nvSpPr>
          <p:cNvPr id="5" name="Prostokąt 4"/>
          <p:cNvSpPr/>
          <p:nvPr/>
        </p:nvSpPr>
        <p:spPr>
          <a:xfrm>
            <a:off x="2843213" y="1536700"/>
            <a:ext cx="5959475" cy="39084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Odbudowa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drogi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gminnej</a:t>
            </a:r>
            <a: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b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JACKÓWKA” 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Piekiełku</a:t>
            </a:r>
          </a:p>
          <a:p>
            <a:pPr algn="r">
              <a:defRPr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defRPr/>
            </a:pPr>
            <a:r>
              <a:rPr lang="pl-PL" sz="2400" u="sng" dirty="0"/>
              <a:t>wartość zadania </a:t>
            </a:r>
          </a:p>
          <a:p>
            <a:pPr algn="r">
              <a:defRPr/>
            </a:pPr>
            <a:r>
              <a:rPr lang="pl-PL" sz="2400" u="sng" dirty="0"/>
              <a:t>(środki własne): </a:t>
            </a:r>
            <a:br>
              <a:rPr lang="pl-PL" sz="2400" u="sng" dirty="0"/>
            </a:b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120 646,53 zł </a:t>
            </a:r>
            <a:r>
              <a:rPr lang="pl-PL" sz="2400" dirty="0"/>
              <a:t/>
            </a:r>
            <a:br>
              <a:rPr lang="pl-PL" sz="2400" dirty="0"/>
            </a:br>
            <a:endParaRPr lang="pl-PL" sz="2800" b="1" dirty="0"/>
          </a:p>
        </p:txBody>
      </p:sp>
      <p:sp>
        <p:nvSpPr>
          <p:cNvPr id="6" name="Prostokąt zaokrąglony 5"/>
          <p:cNvSpPr/>
          <p:nvPr/>
        </p:nvSpPr>
        <p:spPr>
          <a:xfrm>
            <a:off x="1258888" y="333375"/>
            <a:ext cx="5041900" cy="630872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45061" name="Picture 2" descr="C:\Users\PROMOCJA\Desktop\jacków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2275" y="741363"/>
            <a:ext cx="4175125" cy="556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411413" y="115888"/>
            <a:ext cx="5545137" cy="19081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Modernizacja dróg gminnych</a:t>
            </a:r>
          </a:p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tym „ROLA” w Piekiełku</a:t>
            </a: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l-PL" sz="2400" u="sng" dirty="0"/>
              <a:t>wartość zadania (środki własne): 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138 578,53 zł </a:t>
            </a:r>
            <a:r>
              <a:rPr lang="pl-PL" dirty="0">
                <a:latin typeface="Arial" charset="0"/>
                <a:cs typeface="+mn-cs"/>
              </a:rPr>
              <a:t/>
            </a:r>
            <a:br>
              <a:rPr lang="pl-PL" dirty="0">
                <a:latin typeface="Arial" charset="0"/>
                <a:cs typeface="+mn-cs"/>
              </a:rPr>
            </a:br>
            <a:endParaRPr lang="pl-PL" dirty="0">
              <a:latin typeface="Arial" charset="0"/>
              <a:cs typeface="+mn-cs"/>
            </a:endParaRPr>
          </a:p>
        </p:txBody>
      </p:sp>
      <p:sp>
        <p:nvSpPr>
          <p:cNvPr id="5" name="Prostokąt zaokrąglony 4"/>
          <p:cNvSpPr/>
          <p:nvPr/>
        </p:nvSpPr>
        <p:spPr>
          <a:xfrm>
            <a:off x="1403350" y="1844675"/>
            <a:ext cx="7129463" cy="482441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46084" name="Picture 2" descr="C:\Documents and Settings\PAWEŁ\Pulpit\00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150" y="2133600"/>
            <a:ext cx="6270625" cy="417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ole tekstowe 6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</p:txBody>
      </p:sp>
      <p:sp>
        <p:nvSpPr>
          <p:cNvPr id="5" name="Prostokąt 4"/>
          <p:cNvSpPr/>
          <p:nvPr/>
        </p:nvSpPr>
        <p:spPr>
          <a:xfrm>
            <a:off x="2051050" y="188913"/>
            <a:ext cx="6337300" cy="20002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Modernizacja dachu na budynku  </a:t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Szkoły Podstawowej w Piekiełku</a:t>
            </a: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l-PL" sz="2400" u="sng" dirty="0"/>
              <a:t> wartość zadania (środki własne):</a:t>
            </a:r>
            <a:r>
              <a:rPr lang="pl-PL" sz="2400" dirty="0"/>
              <a:t> </a:t>
            </a:r>
            <a:br>
              <a:rPr lang="pl-PL" sz="2400" dirty="0"/>
            </a:b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24 171,96 zł </a:t>
            </a:r>
            <a:r>
              <a:rPr lang="pl-PL" sz="2400" dirty="0">
                <a:latin typeface="+mn-lt"/>
                <a:cs typeface="+mn-cs"/>
              </a:rPr>
              <a:t/>
            </a:r>
            <a:br>
              <a:rPr lang="pl-PL" sz="2400" dirty="0">
                <a:latin typeface="+mn-lt"/>
                <a:cs typeface="+mn-cs"/>
              </a:rPr>
            </a:br>
            <a:r>
              <a:rPr lang="pl-PL" sz="2400" dirty="0">
                <a:latin typeface="+mn-lt"/>
                <a:cs typeface="+mn-cs"/>
              </a:rPr>
              <a:t> 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1547813" y="1916113"/>
            <a:ext cx="6911975" cy="468153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47109" name="Picture 2" descr="C:\Documents and Settings\PAWEŁ\Pulpit\00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33575" y="2205038"/>
            <a:ext cx="6159500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4356100" y="1617663"/>
            <a:ext cx="4572000" cy="39084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Budowa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sali gimnastycznej </a:t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zapleczem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Piekiełku</a:t>
            </a:r>
          </a:p>
          <a:p>
            <a:pPr algn="r">
              <a:defRPr/>
            </a:pPr>
            <a:endParaRPr 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defRPr/>
            </a:pPr>
            <a:r>
              <a:rPr lang="pl-PL" sz="2400" u="sng" dirty="0"/>
              <a:t>wartość zadania: 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1 502 542,77 zł 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400" u="sng" dirty="0"/>
              <a:t>wartość </a:t>
            </a:r>
          </a:p>
          <a:p>
            <a:pPr algn="r">
              <a:defRPr/>
            </a:pPr>
            <a:r>
              <a:rPr lang="pl-PL" sz="2400" u="sng" dirty="0"/>
              <a:t>dofinansowania: </a:t>
            </a:r>
            <a:br>
              <a:rPr lang="pl-PL" sz="2400" u="sng" dirty="0"/>
            </a:b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433 000,00 zł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</p:txBody>
      </p:sp>
      <p:pic>
        <p:nvPicPr>
          <p:cNvPr id="48132" name="Picture 2" descr="C:\Documents and Settings\PAWEŁ\Pulpit\00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260350"/>
            <a:ext cx="4540250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6" descr="E:\Moje dokumenty\INFORMATOR\Inwestycje gmina Tymbark\małe\00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20788" y="3573463"/>
            <a:ext cx="4503737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4932363" y="1196975"/>
            <a:ext cx="3887787" cy="4648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Odbudowa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dróg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gminnych </a:t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tym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„WĘGLARKA”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Piekiełku</a:t>
            </a:r>
          </a:p>
          <a:p>
            <a:pPr algn="r">
              <a:defRPr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defRPr/>
            </a:pPr>
            <a:r>
              <a:rPr lang="pl-PL" sz="2400" u="sng" dirty="0"/>
              <a:t>wartość zadania: </a:t>
            </a:r>
          </a:p>
          <a:p>
            <a:pPr algn="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136 327,72 zł 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400" u="sng" dirty="0"/>
              <a:t>wartość </a:t>
            </a:r>
          </a:p>
          <a:p>
            <a:pPr algn="r">
              <a:defRPr/>
            </a:pPr>
            <a:r>
              <a:rPr lang="pl-PL" sz="2400" u="sng" dirty="0"/>
              <a:t>dofinansowania: </a:t>
            </a:r>
          </a:p>
          <a:p>
            <a:pPr algn="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</p:txBody>
      </p:sp>
      <p:pic>
        <p:nvPicPr>
          <p:cNvPr id="49156" name="Picture 6" descr="E:\Moje dokumenty\INFORMATOR\Inwestycje gmina Tymbark\male logo\00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188913"/>
            <a:ext cx="46482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Picture 7" descr="E:\Moje dokumenty\INFORMATOR\Inwestycje gmina Tymbark\male logo\00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3478213"/>
            <a:ext cx="4679950" cy="311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411413" y="188913"/>
            <a:ext cx="5167312" cy="20002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Przebudowa sanitariatu w Szkole Podstawowej w Piekiełku</a:t>
            </a: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l-PL" sz="2400" u="sng" dirty="0"/>
              <a:t>wartość zadania (środki własne): 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12 000,00 zł </a:t>
            </a:r>
            <a:r>
              <a:rPr lang="pl-PL" sz="2400" dirty="0">
                <a:latin typeface="+mn-lt"/>
                <a:cs typeface="+mn-cs"/>
              </a:rPr>
              <a:t/>
            </a:r>
            <a:br>
              <a:rPr lang="pl-PL" sz="2400" dirty="0">
                <a:latin typeface="+mn-lt"/>
                <a:cs typeface="+mn-cs"/>
              </a:rPr>
            </a:br>
            <a:endParaRPr lang="pl-PL" sz="2400" dirty="0">
              <a:latin typeface="+mn-lt"/>
              <a:cs typeface="+mn-cs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1547813" y="1916113"/>
            <a:ext cx="6985000" cy="475456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50181" name="Picture 2" descr="C:\Documents and Settings\PAWEŁ\Pulpit\00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5963" y="2205038"/>
            <a:ext cx="6186487" cy="412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3</a:t>
            </a:r>
          </a:p>
        </p:txBody>
      </p:sp>
      <p:sp>
        <p:nvSpPr>
          <p:cNvPr id="6" name="Prostokąt 5"/>
          <p:cNvSpPr/>
          <p:nvPr/>
        </p:nvSpPr>
        <p:spPr>
          <a:xfrm>
            <a:off x="2124075" y="260350"/>
            <a:ext cx="5327650" cy="19081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solidFill>
                  <a:srgbClr val="3636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Modernizacja drogi dojazdowej </a:t>
            </a:r>
            <a:br>
              <a:rPr lang="pl-PL" sz="2400" b="1" dirty="0">
                <a:solidFill>
                  <a:srgbClr val="3636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solidFill>
                  <a:srgbClr val="3636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PKP w Piekiełku</a:t>
            </a:r>
          </a:p>
          <a:p>
            <a:pPr algn="ctr">
              <a:defRPr/>
            </a:pPr>
            <a:r>
              <a:rPr lang="pl-PL" sz="2400" u="sng" dirty="0">
                <a:solidFill>
                  <a:srgbClr val="363636"/>
                </a:solidFill>
              </a:rPr>
              <a:t>wartość zadania (środki własne):</a:t>
            </a:r>
          </a:p>
          <a:p>
            <a:pPr algn="ctr">
              <a:defRPr/>
            </a:pPr>
            <a:r>
              <a:rPr lang="pl-PL" sz="2800" b="1" dirty="0">
                <a:solidFill>
                  <a:srgbClr val="3636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29 731,27 z</a:t>
            </a:r>
            <a:r>
              <a:rPr lang="pl-PL" sz="2800" b="1" dirty="0">
                <a:solidFill>
                  <a:srgbClr val="363636"/>
                </a:solidFill>
              </a:rPr>
              <a:t>ł</a:t>
            </a:r>
          </a:p>
          <a:p>
            <a:pPr algn="ctr">
              <a:defRPr/>
            </a:pPr>
            <a:endParaRPr lang="pl-PL" dirty="0">
              <a:solidFill>
                <a:srgbClr val="363636"/>
              </a:solidFill>
              <a:latin typeface="Arial"/>
              <a:cs typeface="+mn-cs"/>
            </a:endParaRPr>
          </a:p>
        </p:txBody>
      </p:sp>
      <p:sp>
        <p:nvSpPr>
          <p:cNvPr id="7" name="Prostokąt zaokrąglony 6"/>
          <p:cNvSpPr/>
          <p:nvPr/>
        </p:nvSpPr>
        <p:spPr>
          <a:xfrm>
            <a:off x="1547813" y="1989138"/>
            <a:ext cx="6696075" cy="46799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51205" name="Picture 5" descr="C:\Documents and Settings\PAWEŁ\Pulpit\dojazd do stacji Piekiełko 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613" y="2349500"/>
            <a:ext cx="5827712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92388" y="188913"/>
            <a:ext cx="5148262" cy="16319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Budowa parkingu przy Szkole Podstawowej w Piekiełku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400" u="sng" dirty="0"/>
              <a:t>wartość zadania (środki własne): 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64 976,04 zł</a:t>
            </a:r>
          </a:p>
        </p:txBody>
      </p:sp>
      <p:sp>
        <p:nvSpPr>
          <p:cNvPr id="5" name="Prostokąt zaokrąglony 4"/>
          <p:cNvSpPr/>
          <p:nvPr/>
        </p:nvSpPr>
        <p:spPr>
          <a:xfrm>
            <a:off x="1547813" y="1916113"/>
            <a:ext cx="6985000" cy="475456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pic>
        <p:nvPicPr>
          <p:cNvPr id="52229" name="Picture 2" descr="C:\Documents and Settings\PAWEŁ\Pulpit\0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2475" y="2276475"/>
            <a:ext cx="6078538" cy="404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sp>
        <p:nvSpPr>
          <p:cNvPr id="5" name="Prostokąt zaokrąglony 4"/>
          <p:cNvSpPr/>
          <p:nvPr/>
        </p:nvSpPr>
        <p:spPr>
          <a:xfrm>
            <a:off x="1979613" y="2420938"/>
            <a:ext cx="6048375" cy="42481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53252" name="Picture 2" descr="E:\Moje dokumenty\INFORMATOR\Inwestycje gmina Tymbark\inwestycje 2014\P91201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4438" y="2654300"/>
            <a:ext cx="5040312" cy="377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ostokąt 6"/>
          <p:cNvSpPr/>
          <p:nvPr/>
        </p:nvSpPr>
        <p:spPr>
          <a:xfrm>
            <a:off x="1981200" y="44450"/>
            <a:ext cx="6767513" cy="3232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Modernizacja drogi dojazdowej do gruntów rolnych o nazwie „ZĘZÓW” w Piekiełku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400" u="sng" dirty="0"/>
              <a:t>wartość zadania:</a:t>
            </a:r>
            <a:r>
              <a:rPr lang="pl-PL" sz="2400" dirty="0"/>
              <a:t> 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62 840,00 zł</a:t>
            </a:r>
          </a:p>
          <a:p>
            <a:pPr algn="ctr">
              <a:defRPr/>
            </a:pPr>
            <a:r>
              <a:rPr lang="pl-PL" sz="2400" u="sng" dirty="0"/>
              <a:t>wartość dofinansowania: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31 420,00 zł</a:t>
            </a:r>
          </a:p>
          <a:p>
            <a:pPr algn="ctr">
              <a:defRPr/>
            </a:pPr>
            <a:r>
              <a:rPr lang="pl-PL" sz="2400" dirty="0"/>
              <a:t/>
            </a:r>
            <a:br>
              <a:rPr lang="pl-PL" sz="2400" dirty="0"/>
            </a:br>
            <a:endParaRPr lang="pl-PL" sz="2800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4284663" y="1412875"/>
            <a:ext cx="4429125" cy="39084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Przebudowa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drogi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gminnej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„OLEJARNIA”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Piekiełku</a:t>
            </a:r>
          </a:p>
          <a:p>
            <a:pPr algn="r">
              <a:defRPr/>
            </a:pPr>
            <a:endParaRPr 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defRPr/>
            </a:pPr>
            <a:r>
              <a:rPr lang="pl-PL" sz="2400" u="sng" dirty="0"/>
              <a:t>wartość zadania </a:t>
            </a:r>
          </a:p>
          <a:p>
            <a:pPr algn="r">
              <a:defRPr/>
            </a:pPr>
            <a:r>
              <a:rPr lang="pl-PL" sz="2400" u="sng" dirty="0"/>
              <a:t>(środki własne)</a:t>
            </a:r>
            <a:r>
              <a:rPr lang="pl-PL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25 410,00 zł</a:t>
            </a:r>
            <a:r>
              <a:rPr lang="pl-PL" sz="2800" b="1" dirty="0"/>
              <a:t/>
            </a:r>
            <a:br>
              <a:rPr lang="pl-PL" sz="2800" b="1" dirty="0"/>
            </a:br>
            <a:endParaRPr lang="pl-PL" sz="2800" b="1" dirty="0"/>
          </a:p>
        </p:txBody>
      </p:sp>
      <p:pic>
        <p:nvPicPr>
          <p:cNvPr id="54275" name="Picture 4" descr="E:\Moje dokumenty\INFORMATOR\Inwestycje gmina Tymbark\male logo\00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0325" y="404813"/>
            <a:ext cx="4394200" cy="292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6" name="Picture 5" descr="E:\Moje dokumenty\INFORMATOR\Inwestycje gmina Tymbark\male logo\00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913" y="3644900"/>
            <a:ext cx="4392612" cy="292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ole tekstowe 4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rostokąt 3"/>
          <p:cNvSpPr>
            <a:spLocks noChangeArrowheads="1"/>
          </p:cNvSpPr>
          <p:nvPr/>
        </p:nvSpPr>
        <p:spPr bwMode="auto">
          <a:xfrm>
            <a:off x="971550" y="404813"/>
            <a:ext cx="8128000" cy="126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Przebudowa drogi gminnej „DO SMOTRA” w Pieki</a:t>
            </a:r>
            <a:r>
              <a:rPr lang="pl-PL" sz="2400" b="1" dirty="0"/>
              <a:t>ełku</a:t>
            </a:r>
          </a:p>
          <a:p>
            <a:pPr algn="ctr">
              <a:defRPr/>
            </a:pPr>
            <a:r>
              <a:rPr lang="pl-PL" sz="2400" u="sng" dirty="0"/>
              <a:t>wartość zadania (środki własne):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42 177,50 zł</a:t>
            </a:r>
          </a:p>
        </p:txBody>
      </p:sp>
      <p:sp>
        <p:nvSpPr>
          <p:cNvPr id="5" name="Prostokąt zaokrąglony 4"/>
          <p:cNvSpPr/>
          <p:nvPr/>
        </p:nvSpPr>
        <p:spPr>
          <a:xfrm>
            <a:off x="1547813" y="1916113"/>
            <a:ext cx="6985000" cy="475456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pic>
        <p:nvPicPr>
          <p:cNvPr id="55301" name="Picture 2" descr="E:\Moje dokumenty\INFORMATOR\Inwestycje gmina Tymbark\male logo\00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613" y="2276475"/>
            <a:ext cx="6121400" cy="407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zaokrąglony 3"/>
          <p:cNvSpPr/>
          <p:nvPr/>
        </p:nvSpPr>
        <p:spPr>
          <a:xfrm>
            <a:off x="1619250" y="1844675"/>
            <a:ext cx="6697663" cy="46799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sp>
        <p:nvSpPr>
          <p:cNvPr id="6" name="Prostokąt 5"/>
          <p:cNvSpPr/>
          <p:nvPr/>
        </p:nvSpPr>
        <p:spPr>
          <a:xfrm>
            <a:off x="2089150" y="115888"/>
            <a:ext cx="5795963" cy="16319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Przebudowa drogi gminnej</a:t>
            </a:r>
          </a:p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„DOJAZDOWA”  do szkoły w Piekie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łku</a:t>
            </a:r>
          </a:p>
          <a:p>
            <a:pPr algn="ctr">
              <a:defRPr/>
            </a:pPr>
            <a:r>
              <a:rPr lang="pl-PL" sz="2400" u="sng" dirty="0">
                <a:latin typeface="+mn-lt"/>
                <a:cs typeface="+mn-cs"/>
              </a:rPr>
              <a:t>wartość zadania (</a:t>
            </a:r>
            <a:r>
              <a:rPr lang="pl-PL" sz="2400" u="sng" dirty="0" err="1">
                <a:latin typeface="+mn-lt"/>
                <a:cs typeface="+mn-cs"/>
              </a:rPr>
              <a:t>śrdoki</a:t>
            </a:r>
            <a:r>
              <a:rPr lang="pl-PL" sz="2400" u="sng" dirty="0">
                <a:latin typeface="+mn-lt"/>
                <a:cs typeface="+mn-cs"/>
              </a:rPr>
              <a:t> własne): 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50 725,00 zł</a:t>
            </a:r>
            <a:endParaRPr lang="pl-PL" sz="2800" dirty="0">
              <a:latin typeface="+mn-lt"/>
              <a:cs typeface="+mn-cs"/>
            </a:endParaRPr>
          </a:p>
        </p:txBody>
      </p:sp>
      <p:pic>
        <p:nvPicPr>
          <p:cNvPr id="56325" name="Picture 2" descr="E:\Moje dokumenty\INFORMATOR\Inwestycje gmina Tymbark\male logo\00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14538" y="2205038"/>
            <a:ext cx="5942012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aokrąglony 8"/>
          <p:cNvSpPr/>
          <p:nvPr/>
        </p:nvSpPr>
        <p:spPr>
          <a:xfrm>
            <a:off x="5148263" y="115888"/>
            <a:ext cx="3744912" cy="24495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rostokąt zaokrąglony 5"/>
          <p:cNvSpPr/>
          <p:nvPr/>
        </p:nvSpPr>
        <p:spPr>
          <a:xfrm>
            <a:off x="1258888" y="115888"/>
            <a:ext cx="3744912" cy="24495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4" name="pole tekstowe 3"/>
          <p:cNvSpPr txBox="1"/>
          <p:nvPr/>
        </p:nvSpPr>
        <p:spPr>
          <a:xfrm>
            <a:off x="1187450" y="2559050"/>
            <a:ext cx="7777163" cy="1446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PODŁOPIEŃ</a:t>
            </a:r>
          </a:p>
        </p:txBody>
      </p:sp>
      <p:sp>
        <p:nvSpPr>
          <p:cNvPr id="7" name="Prostokąt zaokrąglony 6"/>
          <p:cNvSpPr/>
          <p:nvPr/>
        </p:nvSpPr>
        <p:spPr>
          <a:xfrm>
            <a:off x="5076825" y="4005263"/>
            <a:ext cx="3743325" cy="244792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8" name="Prostokąt zaokrąglony 7"/>
          <p:cNvSpPr/>
          <p:nvPr/>
        </p:nvSpPr>
        <p:spPr>
          <a:xfrm>
            <a:off x="1187450" y="4005263"/>
            <a:ext cx="3744913" cy="244792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57351" name="Picture 3" descr="C:\Documents and Settings\PAWEŁ\Pulpit\PO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625" y="4222750"/>
            <a:ext cx="3024188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2" name="Picture 4" descr="C:\Documents and Settings\PAWEŁ\Pulpit\PODŁOPIEŃ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6225" y="4221163"/>
            <a:ext cx="302577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3" name="Picture 6" descr="C:\Documents and Settings\PAWEŁ\Pulpit\DUDÓWK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81150" y="357188"/>
            <a:ext cx="2990850" cy="199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4" name="Picture 7" descr="C:\Documents and Settings\PAWEŁ\Pulpit\016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625" y="333375"/>
            <a:ext cx="302577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zaokrąglony 5"/>
          <p:cNvSpPr/>
          <p:nvPr/>
        </p:nvSpPr>
        <p:spPr>
          <a:xfrm>
            <a:off x="1763713" y="2420938"/>
            <a:ext cx="6985000" cy="43926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4" name="Prostokąt 3"/>
          <p:cNvSpPr/>
          <p:nvPr/>
        </p:nvSpPr>
        <p:spPr>
          <a:xfrm>
            <a:off x="1331913" y="44450"/>
            <a:ext cx="7812087" cy="2432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Odbudowa drogi gminnej </a:t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„SMAGÓWKA” w Podłopieniu</a:t>
            </a: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u="sng" dirty="0"/>
              <a:t>wartość zadania: 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146 688,88 zł 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400" dirty="0"/>
              <a:t> </a:t>
            </a:r>
            <a:r>
              <a:rPr lang="pl-PL" sz="2400" u="sng" dirty="0"/>
              <a:t>wartość dofinansowania: 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100 000,00 zł</a:t>
            </a:r>
          </a:p>
        </p:txBody>
      </p:sp>
      <p:pic>
        <p:nvPicPr>
          <p:cNvPr id="58372" name="Picture 2" descr="C:\Documents and Settings\PAWEŁ\Pulpit\SMAGÓW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8538" y="2636838"/>
            <a:ext cx="59753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ole tekstowe 4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zaokrąglony 5"/>
          <p:cNvSpPr/>
          <p:nvPr/>
        </p:nvSpPr>
        <p:spPr>
          <a:xfrm>
            <a:off x="1403350" y="1916113"/>
            <a:ext cx="7056438" cy="487045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4" name="Prostokąt 3"/>
          <p:cNvSpPr/>
          <p:nvPr/>
        </p:nvSpPr>
        <p:spPr>
          <a:xfrm>
            <a:off x="2700338" y="188913"/>
            <a:ext cx="4572000" cy="20002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Modernizacja drogi rolniczej</a:t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„BUKÓWKA” w Podłopi</a:t>
            </a:r>
            <a:r>
              <a:rPr lang="pl-PL" sz="2400" b="1" dirty="0"/>
              <a:t>eniu</a:t>
            </a:r>
            <a:endParaRPr lang="pl-PL" sz="2400" dirty="0"/>
          </a:p>
          <a:p>
            <a:pPr algn="ctr">
              <a:defRPr/>
            </a:pPr>
            <a:r>
              <a:rPr lang="pl-PL" sz="2400" u="sng" dirty="0"/>
              <a:t>wartość zadania: 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51 400,48 zł</a:t>
            </a:r>
            <a:r>
              <a:rPr lang="pl-PL" sz="2800" b="1" dirty="0"/>
              <a:t> </a:t>
            </a:r>
            <a:r>
              <a:rPr lang="pl-PL" sz="2400" dirty="0"/>
              <a:t/>
            </a:r>
            <a:br>
              <a:rPr lang="pl-PL" sz="2400" dirty="0"/>
            </a:br>
            <a:endParaRPr lang="pl-PL" sz="2400" b="1" dirty="0"/>
          </a:p>
        </p:txBody>
      </p:sp>
      <p:pic>
        <p:nvPicPr>
          <p:cNvPr id="59396" name="Picture 2" descr="C:\Documents and Settings\PAWEŁ\Pulpit\01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713" y="2276475"/>
            <a:ext cx="627062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ole tekstowe 7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1619250" y="260350"/>
            <a:ext cx="7129463" cy="2554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pl-PL" sz="2400" b="1" dirty="0">
                <a:solidFill>
                  <a:srgbClr val="363636"/>
                </a:solidFill>
                <a:latin typeface="+mn-lt"/>
                <a:cs typeface="+mn-cs"/>
              </a:rPr>
              <a:t>   </a:t>
            </a:r>
            <a:r>
              <a:rPr lang="pl-PL" sz="2400" b="1" dirty="0">
                <a:solidFill>
                  <a:srgbClr val="3636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Dostawa i wymiana złoża filtracyjnego </a:t>
            </a:r>
            <a:br>
              <a:rPr lang="pl-PL" sz="2400" b="1" dirty="0">
                <a:solidFill>
                  <a:srgbClr val="3636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solidFill>
                  <a:srgbClr val="3636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dla filtra </a:t>
            </a:r>
            <a:r>
              <a:rPr lang="pl-PL" sz="2400" b="1" i="1" dirty="0" err="1">
                <a:solidFill>
                  <a:srgbClr val="3636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Culligan</a:t>
            </a:r>
            <a:r>
              <a:rPr lang="pl-PL" sz="2400" b="1" i="1" dirty="0">
                <a:solidFill>
                  <a:srgbClr val="3636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typ OFSY 72</a:t>
            </a:r>
            <a:r>
              <a:rPr lang="pl-PL" sz="2400" b="1" dirty="0">
                <a:solidFill>
                  <a:srgbClr val="3636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 stacji uzdatniania wody w Podłopien</a:t>
            </a:r>
            <a:r>
              <a:rPr lang="pl-PL" sz="2400" b="1" dirty="0">
                <a:solidFill>
                  <a:srgbClr val="363636"/>
                </a:solidFill>
              </a:rPr>
              <a:t>iu</a:t>
            </a:r>
          </a:p>
          <a:p>
            <a:pPr algn="ctr">
              <a:defRPr/>
            </a:pPr>
            <a:r>
              <a:rPr lang="pl-PL" sz="2400" u="sng" dirty="0">
                <a:solidFill>
                  <a:srgbClr val="363636"/>
                </a:solidFill>
              </a:rPr>
              <a:t>wartość zadania (środki własne):</a:t>
            </a:r>
            <a:r>
              <a:rPr lang="pl-PL" sz="2400" b="1" dirty="0">
                <a:solidFill>
                  <a:srgbClr val="363636"/>
                </a:solidFill>
              </a:rPr>
              <a:t/>
            </a:r>
            <a:br>
              <a:rPr lang="pl-PL" sz="2400" b="1" dirty="0">
                <a:solidFill>
                  <a:srgbClr val="363636"/>
                </a:solidFill>
              </a:rPr>
            </a:br>
            <a:r>
              <a:rPr lang="pl-PL" sz="2800" b="1" dirty="0">
                <a:solidFill>
                  <a:srgbClr val="3636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36 849,57 zł</a:t>
            </a:r>
          </a:p>
          <a:p>
            <a:pPr algn="just">
              <a:defRPr/>
            </a:pPr>
            <a:endParaRPr lang="pl-PL" b="1" dirty="0">
              <a:solidFill>
                <a:srgbClr val="363636"/>
              </a:solidFill>
            </a:endParaRPr>
          </a:p>
          <a:p>
            <a:pPr algn="just">
              <a:defRPr/>
            </a:pPr>
            <a:endParaRPr lang="pl-PL" dirty="0">
              <a:solidFill>
                <a:srgbClr val="363636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</p:txBody>
      </p:sp>
      <p:sp>
        <p:nvSpPr>
          <p:cNvPr id="7" name="Prostokąt 6"/>
          <p:cNvSpPr/>
          <p:nvPr/>
        </p:nvSpPr>
        <p:spPr>
          <a:xfrm>
            <a:off x="2124075" y="2565400"/>
            <a:ext cx="5597525" cy="16303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pl-PL" sz="2400" b="1" dirty="0">
                <a:latin typeface="+mn-lt"/>
                <a:cs typeface="+mn-cs"/>
              </a:rPr>
              <a:t>    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Wykonanie przepompowni wody </a:t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Jasna – Podłopień</a:t>
            </a:r>
          </a:p>
          <a:p>
            <a:pPr algn="ctr">
              <a:defRPr/>
            </a:pPr>
            <a:r>
              <a:rPr lang="pl-PL" sz="2400" u="sng" dirty="0"/>
              <a:t>wartość zadania (środki własne):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28 843,44 zł</a:t>
            </a:r>
            <a:r>
              <a:rPr lang="pl-PL" sz="2800" b="1" dirty="0"/>
              <a:t> </a:t>
            </a:r>
          </a:p>
        </p:txBody>
      </p:sp>
      <p:sp>
        <p:nvSpPr>
          <p:cNvPr id="8" name="Prostokąt 7"/>
          <p:cNvSpPr/>
          <p:nvPr/>
        </p:nvSpPr>
        <p:spPr>
          <a:xfrm>
            <a:off x="1835150" y="4652963"/>
            <a:ext cx="6408738" cy="19081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pl-PL" sz="2400" b="1" dirty="0"/>
              <a:t>   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Wykonanie projektu budowy drogi „KWAŚNIAKÓWKA” w Podłopieniu</a:t>
            </a:r>
          </a:p>
          <a:p>
            <a:pPr algn="ctr">
              <a:defRPr/>
            </a:pPr>
            <a:r>
              <a:rPr lang="pl-PL" sz="2400" u="sng" dirty="0"/>
              <a:t>wartość zadania (środki własne):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12 000,00 zł</a:t>
            </a:r>
          </a:p>
          <a:p>
            <a:pPr algn="ctr">
              <a:defRPr/>
            </a:pPr>
            <a:endParaRPr lang="pl-PL" dirty="0">
              <a:latin typeface="Arial" charset="0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8" descr="E:\Moje dokumenty\INFORMATOR\Inwestycje gmina Tymbark\male logo\01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333375"/>
            <a:ext cx="4319587" cy="287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pole tekstowe 3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</p:txBody>
      </p:sp>
      <p:sp>
        <p:nvSpPr>
          <p:cNvPr id="5" name="Prostokąt 4"/>
          <p:cNvSpPr/>
          <p:nvPr/>
        </p:nvSpPr>
        <p:spPr>
          <a:xfrm>
            <a:off x="468313" y="115888"/>
            <a:ext cx="8459787" cy="67262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pl-PL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Odbudowa dróg </a:t>
            </a:r>
            <a:br>
              <a:rPr lang="pl-PL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gminnych w tym </a:t>
            </a:r>
          </a:p>
          <a:p>
            <a:pPr algn="r">
              <a:defRPr/>
            </a:pPr>
            <a:r>
              <a:rPr lang="pl-PL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„KORDECZKÓWKA”</a:t>
            </a:r>
          </a:p>
          <a:p>
            <a:pPr algn="r">
              <a:defRPr/>
            </a:pPr>
            <a:r>
              <a:rPr lang="pl-PL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Podłopieniu</a:t>
            </a:r>
          </a:p>
          <a:p>
            <a:pPr algn="r">
              <a:defRPr/>
            </a:pPr>
            <a:r>
              <a:rPr lang="pl-PL" sz="2400" u="sng" dirty="0"/>
              <a:t>wartość zadania: </a:t>
            </a:r>
          </a:p>
          <a:p>
            <a:pPr algn="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141 124,25 z</a:t>
            </a:r>
            <a:r>
              <a:rPr lang="pl-PL" sz="2400" b="1" dirty="0"/>
              <a:t>ł 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400" u="sng" dirty="0"/>
              <a:t>wartość </a:t>
            </a:r>
          </a:p>
          <a:p>
            <a:pPr algn="r">
              <a:defRPr/>
            </a:pPr>
            <a:r>
              <a:rPr lang="pl-PL" sz="2400" u="sng" dirty="0"/>
              <a:t>dofinansowania: 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86 978,00 zł</a:t>
            </a:r>
          </a:p>
          <a:p>
            <a:pPr algn="r">
              <a:defRPr/>
            </a:pPr>
            <a:r>
              <a:rPr lang="pl-PL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r">
              <a:defRPr/>
            </a:pPr>
            <a:r>
              <a:rPr lang="pl-PL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    „POD PRZEKAŹNIK” </a:t>
            </a:r>
          </a:p>
          <a:p>
            <a:pPr algn="r">
              <a:defRPr/>
            </a:pPr>
            <a:r>
              <a:rPr lang="pl-PL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Podłopieniu</a:t>
            </a:r>
            <a:endParaRPr lang="pl-PL" sz="2400" u="sng" dirty="0"/>
          </a:p>
          <a:p>
            <a:pPr algn="r">
              <a:defRPr/>
            </a:pPr>
            <a:r>
              <a:rPr lang="pl-PL" sz="2400" u="sng" dirty="0"/>
              <a:t>wartość zadania: </a:t>
            </a:r>
          </a:p>
          <a:p>
            <a:pPr algn="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176 264,18 zł </a:t>
            </a:r>
            <a: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u="sng" dirty="0"/>
              <a:t>wartość </a:t>
            </a:r>
          </a:p>
          <a:p>
            <a:pPr algn="r">
              <a:defRPr/>
            </a:pPr>
            <a:r>
              <a:rPr lang="pl-PL" sz="2400" u="sng" dirty="0"/>
              <a:t>dofinansowania: 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138 230,00 z</a:t>
            </a:r>
            <a:r>
              <a:rPr lang="pl-PL" sz="2800" b="1" dirty="0"/>
              <a:t>ł</a:t>
            </a:r>
          </a:p>
        </p:txBody>
      </p:sp>
      <p:pic>
        <p:nvPicPr>
          <p:cNvPr id="61445" name="Picture 3" descr="C:\Documents and Settings\PAWEŁ\Pulpit\POD PRZEKAŹNI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6013" y="3429000"/>
            <a:ext cx="4392612" cy="292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6" name="pole tekstowe 7"/>
          <p:cNvSpPr txBox="1">
            <a:spLocks noChangeArrowheads="1"/>
          </p:cNvSpPr>
          <p:nvPr/>
        </p:nvSpPr>
        <p:spPr bwMode="auto">
          <a:xfrm>
            <a:off x="2555875" y="2852738"/>
            <a:ext cx="23764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1400">
                <a:solidFill>
                  <a:schemeClr val="bg1"/>
                </a:solidFill>
              </a:rPr>
              <a:t>droga </a:t>
            </a:r>
            <a:r>
              <a:rPr lang="pl-PL" sz="1400" i="1">
                <a:solidFill>
                  <a:schemeClr val="bg1"/>
                </a:solidFill>
              </a:rPr>
              <a:t>Kordeczkówka</a:t>
            </a:r>
          </a:p>
        </p:txBody>
      </p:sp>
      <p:sp>
        <p:nvSpPr>
          <p:cNvPr id="61447" name="pole tekstowe 8"/>
          <p:cNvSpPr txBox="1">
            <a:spLocks noChangeArrowheads="1"/>
          </p:cNvSpPr>
          <p:nvPr/>
        </p:nvSpPr>
        <p:spPr bwMode="auto">
          <a:xfrm>
            <a:off x="2627313" y="6021388"/>
            <a:ext cx="23764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1400">
                <a:solidFill>
                  <a:schemeClr val="bg1"/>
                </a:solidFill>
              </a:rPr>
              <a:t>droga </a:t>
            </a:r>
            <a:r>
              <a:rPr lang="pl-PL" sz="1400" i="1">
                <a:solidFill>
                  <a:schemeClr val="bg1"/>
                </a:solidFill>
              </a:rPr>
              <a:t>Pod Przekaźnik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116013" y="0"/>
            <a:ext cx="7416800" cy="32924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Odbudowa dróg gminnych w tym </a:t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„ROLA” w Podłopieniu (Jasna)</a:t>
            </a: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l-PL" sz="2400" u="sng" dirty="0"/>
              <a:t>wartość zadania: 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105 591,13 zł</a:t>
            </a:r>
          </a:p>
          <a:p>
            <a:pPr algn="ctr">
              <a:defRPr/>
            </a:pPr>
            <a:r>
              <a:rPr lang="pl-PL" sz="2400" u="sng" dirty="0"/>
              <a:t>wartość dofinansowania: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98 853,00 zł</a:t>
            </a:r>
          </a:p>
          <a:p>
            <a:pPr algn="ctr">
              <a:defRPr/>
            </a:pPr>
            <a:r>
              <a:rPr lang="pl-PL" sz="2800" b="1" dirty="0"/>
              <a:t>98 </a:t>
            </a:r>
            <a:r>
              <a:rPr lang="pl-PL" sz="2400" dirty="0"/>
              <a:t/>
            </a:r>
            <a:br>
              <a:rPr lang="pl-PL" sz="2400" dirty="0"/>
            </a:br>
            <a:endParaRPr lang="pl-PL" sz="2800" b="1" dirty="0"/>
          </a:p>
        </p:txBody>
      </p:sp>
      <p:sp>
        <p:nvSpPr>
          <p:cNvPr id="5" name="Prostokąt zaokrąglony 4"/>
          <p:cNvSpPr/>
          <p:nvPr/>
        </p:nvSpPr>
        <p:spPr>
          <a:xfrm>
            <a:off x="1547813" y="2420938"/>
            <a:ext cx="6408737" cy="436562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</p:txBody>
      </p:sp>
      <p:pic>
        <p:nvPicPr>
          <p:cNvPr id="62469" name="Picture 2" descr="C:\Documents and Settings\PAWEŁ\Pulpit\rol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613" y="2708275"/>
            <a:ext cx="56165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411413" y="260350"/>
            <a:ext cx="5616575" cy="20002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Budowa/Remont dróg gminnych</a:t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tym „NAD TOREM” w Podłopieniu</a:t>
            </a:r>
          </a:p>
          <a:p>
            <a:pPr algn="ctr">
              <a:defRPr/>
            </a:pPr>
            <a:r>
              <a:rPr lang="pl-PL" sz="2400" u="sng" dirty="0"/>
              <a:t>wartość zadania </a:t>
            </a:r>
            <a:r>
              <a:rPr lang="pl-PL" sz="2400" u="sng" dirty="0">
                <a:sym typeface="Wingdings" pitchFamily="2" charset="2"/>
              </a:rPr>
              <a:t>(środki własne):</a:t>
            </a:r>
            <a:r>
              <a:rPr lang="pl-PL" sz="2400" u="sng" dirty="0"/>
              <a:t> 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98 310,98 zł </a:t>
            </a:r>
            <a: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/>
            </a:r>
            <a:b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</a:b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5" name="Prostokąt zaokrąglony 4"/>
          <p:cNvSpPr/>
          <p:nvPr/>
        </p:nvSpPr>
        <p:spPr>
          <a:xfrm>
            <a:off x="1547813" y="1989138"/>
            <a:ext cx="6985000" cy="475297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63492" name="Picture 2" descr="C:\Documents and Settings\PAWEŁ\Pulpit\nad tor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8175" y="2276475"/>
            <a:ext cx="6267450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ole tekstowe 6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411413" y="44450"/>
            <a:ext cx="5400675" cy="2432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Odbudowa drogi gminnej </a:t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„BUBULÓWKA” w Podłopieniu</a:t>
            </a: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l-PL" sz="2400" u="sng" dirty="0"/>
              <a:t>wartość zadania: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208 225,66 zł</a:t>
            </a:r>
          </a:p>
          <a:p>
            <a:pPr algn="ctr">
              <a:defRPr/>
            </a:pPr>
            <a:r>
              <a:rPr lang="pl-PL" sz="2400" u="sng" dirty="0"/>
              <a:t>wartość dofinansowania: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194 338,00 zł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3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1763713" y="2420938"/>
            <a:ext cx="6911975" cy="432117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64517" name="Picture 3" descr="C:\Documents and Settings\PAWEŁ\Pulpit\0149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6488" y="2636838"/>
            <a:ext cx="5835650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484438" y="188913"/>
            <a:ext cx="5111750" cy="16303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Odbudowa drogi gminnej „KURKÓWKA” w Podłopieniu</a:t>
            </a: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l-PL" sz="2400" u="sng" dirty="0"/>
              <a:t>wartość zadania (środki własne): 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46 823,00 zł</a:t>
            </a:r>
          </a:p>
        </p:txBody>
      </p:sp>
      <p:sp>
        <p:nvSpPr>
          <p:cNvPr id="5" name="Prostokąt zaokrąglony 4"/>
          <p:cNvSpPr/>
          <p:nvPr/>
        </p:nvSpPr>
        <p:spPr>
          <a:xfrm>
            <a:off x="1547813" y="1916113"/>
            <a:ext cx="6985000" cy="475297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65540" name="Picture 2" descr="C:\Documents and Settings\PAWEŁ\Pulpit\01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1038" y="2205038"/>
            <a:ext cx="6149975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ole tekstowe 6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051050" y="131763"/>
            <a:ext cx="6121400" cy="20621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Odbudowa drogi gminnej </a:t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„DUDÓWKA” w Podłopieniu</a:t>
            </a: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l-PL" sz="2400" u="sng" dirty="0"/>
              <a:t>wartość zadania (dofinansowanie 100%): </a:t>
            </a:r>
            <a:br>
              <a:rPr lang="pl-PL" sz="2400" u="sng" dirty="0"/>
            </a:b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93 462,78 zł</a:t>
            </a:r>
          </a:p>
          <a:p>
            <a:pPr algn="ctr">
              <a:defRPr/>
            </a:pPr>
            <a:endParaRPr lang="pl-PL" sz="2800" b="1" dirty="0">
              <a:latin typeface="+mj-lt"/>
              <a:cs typeface="+mn-cs"/>
            </a:endParaRPr>
          </a:p>
        </p:txBody>
      </p:sp>
      <p:sp>
        <p:nvSpPr>
          <p:cNvPr id="5" name="Prostokąt zaokrąglony 4"/>
          <p:cNvSpPr/>
          <p:nvPr/>
        </p:nvSpPr>
        <p:spPr>
          <a:xfrm>
            <a:off x="1547813" y="1989138"/>
            <a:ext cx="6985000" cy="46085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3</a:t>
            </a:r>
          </a:p>
        </p:txBody>
      </p:sp>
      <p:pic>
        <p:nvPicPr>
          <p:cNvPr id="66565" name="Picture 2" descr="C:\Documents and Settings\PAWEŁ\Pulpit\01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050" y="2276475"/>
            <a:ext cx="6049963" cy="403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3</a:t>
            </a:r>
          </a:p>
        </p:txBody>
      </p:sp>
      <p:sp>
        <p:nvSpPr>
          <p:cNvPr id="5" name="Prostokąt 4"/>
          <p:cNvSpPr/>
          <p:nvPr/>
        </p:nvSpPr>
        <p:spPr>
          <a:xfrm>
            <a:off x="395288" y="115888"/>
            <a:ext cx="9253537" cy="20621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Odbudowa drogi gminnej  „KURKÓWKA” w Podłopieniu  </a:t>
            </a:r>
          </a:p>
          <a:p>
            <a:pPr algn="ctr">
              <a:defRPr/>
            </a:pPr>
            <a:r>
              <a:rPr lang="pl-PL" sz="2400" u="sng" dirty="0">
                <a:cs typeface="+mn-cs"/>
              </a:rPr>
              <a:t>wartość zadania: 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130 727,47 zł</a:t>
            </a:r>
          </a:p>
          <a:p>
            <a:pPr algn="ctr">
              <a:defRPr/>
            </a:pPr>
            <a:r>
              <a:rPr lang="pl-PL" sz="2400" u="sng" dirty="0">
                <a:cs typeface="+mn-cs"/>
              </a:rPr>
              <a:t>wartość dofinansowania:</a:t>
            </a:r>
            <a:r>
              <a:rPr lang="pl-PL" sz="2400" dirty="0"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130 716,00 zł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1692275" y="2205038"/>
            <a:ext cx="6767513" cy="446405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67589" name="Picture 6" descr="C:\Users\Jacek\Desktop\DSC027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8538" y="2492375"/>
            <a:ext cx="5616575" cy="387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zaokrąglony 3"/>
          <p:cNvSpPr/>
          <p:nvPr/>
        </p:nvSpPr>
        <p:spPr>
          <a:xfrm>
            <a:off x="1547813" y="1916113"/>
            <a:ext cx="6985000" cy="475297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sp>
        <p:nvSpPr>
          <p:cNvPr id="6" name="Prostokąt 5"/>
          <p:cNvSpPr/>
          <p:nvPr/>
        </p:nvSpPr>
        <p:spPr>
          <a:xfrm>
            <a:off x="2627313" y="188913"/>
            <a:ext cx="5040312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Przebudowa drogi przy działce</a:t>
            </a:r>
          </a:p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nr 886 do Pana Romana Dudy</a:t>
            </a:r>
          </a:p>
        </p:txBody>
      </p:sp>
      <p:pic>
        <p:nvPicPr>
          <p:cNvPr id="68613" name="Picture 3" descr="E:\Moje dokumenty\INFORMATOR\Inwestycje gmina Tymbark\male logo\01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8175" y="2205038"/>
            <a:ext cx="6257925" cy="417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2" name="Prostokąt 6"/>
          <p:cNvSpPr>
            <a:spLocks noChangeArrowheads="1"/>
          </p:cNvSpPr>
          <p:nvPr/>
        </p:nvSpPr>
        <p:spPr bwMode="auto">
          <a:xfrm>
            <a:off x="2700338" y="981075"/>
            <a:ext cx="5040312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u="sng" dirty="0"/>
              <a:t>wartość zadania (środki własne): 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32 314,00 zł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zaokrąglony 3"/>
          <p:cNvSpPr/>
          <p:nvPr/>
        </p:nvSpPr>
        <p:spPr>
          <a:xfrm>
            <a:off x="1619250" y="2132013"/>
            <a:ext cx="6769100" cy="46101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sp>
        <p:nvSpPr>
          <p:cNvPr id="6" name="Prostokąt 5"/>
          <p:cNvSpPr/>
          <p:nvPr/>
        </p:nvSpPr>
        <p:spPr>
          <a:xfrm>
            <a:off x="2124075" y="44450"/>
            <a:ext cx="5976938" cy="2432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Remont drogi gminnej „DYRLÓWKA”</a:t>
            </a:r>
          </a:p>
          <a:p>
            <a:pPr algn="ctr">
              <a:defRPr/>
            </a:pPr>
            <a:r>
              <a:rPr lang="pl-PL" sz="2400" u="sng" dirty="0"/>
              <a:t>wartość zadania: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50 986,75 zł</a:t>
            </a:r>
          </a:p>
          <a:p>
            <a:pPr algn="ctr">
              <a:defRPr/>
            </a:pPr>
            <a:r>
              <a:rPr lang="pl-PL" sz="2400" u="sng" dirty="0"/>
              <a:t>wartość dofinansowania: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48 901,00 zł</a:t>
            </a:r>
          </a:p>
          <a:p>
            <a:pPr algn="ctr">
              <a:defRPr/>
            </a:pPr>
            <a:endParaRPr 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9637" name="Picture 2" descr="E:\Moje dokumenty\INFORMATOR\Inwestycje gmina Tymbark\male logo\00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4375" y="2420938"/>
            <a:ext cx="5972175" cy="397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sp>
        <p:nvSpPr>
          <p:cNvPr id="5" name="Prostokąt 4"/>
          <p:cNvSpPr/>
          <p:nvPr/>
        </p:nvSpPr>
        <p:spPr>
          <a:xfrm>
            <a:off x="2627313" y="260350"/>
            <a:ext cx="5257800" cy="16319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Przebudowa drogi gminnej „JAMROZÓWKA” w Podłopieniu</a:t>
            </a:r>
          </a:p>
          <a:p>
            <a:pPr algn="ctr">
              <a:defRPr/>
            </a:pPr>
            <a:r>
              <a:rPr lang="pl-PL" sz="2400" u="sng" dirty="0"/>
              <a:t>wartość zadania (środki własne):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51 713,40 zł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1547813" y="1989138"/>
            <a:ext cx="6985000" cy="475297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70661" name="Picture 2" descr="E:\Moje dokumenty\INFORMATOR\Inwestycje gmina Tymbark\male logo\01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613" y="2349500"/>
            <a:ext cx="612140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zaokrąglony 3"/>
          <p:cNvSpPr/>
          <p:nvPr/>
        </p:nvSpPr>
        <p:spPr>
          <a:xfrm>
            <a:off x="1331913" y="1773238"/>
            <a:ext cx="7056437" cy="48244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sp>
        <p:nvSpPr>
          <p:cNvPr id="6" name="Prostokąt 5"/>
          <p:cNvSpPr/>
          <p:nvPr/>
        </p:nvSpPr>
        <p:spPr>
          <a:xfrm>
            <a:off x="2051050" y="366713"/>
            <a:ext cx="5976938" cy="12620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Budowa placu przy Szkole w Podłopieniu</a:t>
            </a:r>
          </a:p>
          <a:p>
            <a:pPr algn="ctr">
              <a:defRPr/>
            </a:pPr>
            <a:r>
              <a:rPr lang="pl-PL" sz="2400" u="sng" dirty="0">
                <a:cs typeface="+mn-cs"/>
              </a:rPr>
              <a:t>wartość zadania (środki własne):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18 000,00 zł</a:t>
            </a:r>
          </a:p>
        </p:txBody>
      </p:sp>
      <p:pic>
        <p:nvPicPr>
          <p:cNvPr id="71685" name="Picture 2" descr="E:\Moje dokumenty\INFORMATOR\Inwestycje gmina Tymbark\male logo\01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713" y="2133600"/>
            <a:ext cx="6186487" cy="412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006475" y="188913"/>
            <a:ext cx="8029575" cy="27384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Modernizacja zaplecza kuchennego i wykonanie prac </a:t>
            </a:r>
          </a:p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elektrycznych w Szkole w Podłopieniu</a:t>
            </a:r>
          </a:p>
          <a:p>
            <a:pPr algn="ctr">
              <a:defRPr/>
            </a:pPr>
            <a:r>
              <a:rPr lang="pl-PL" sz="2400" u="sng" dirty="0"/>
              <a:t>wartość zadania (środki własne):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9 300,00 zł</a:t>
            </a:r>
          </a:p>
          <a:p>
            <a:pPr algn="ctr">
              <a:defRPr/>
            </a:pPr>
            <a:endParaRPr lang="pl-PL" sz="2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pl-PL" sz="2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Prostokąt zaokrąglony 4"/>
          <p:cNvSpPr/>
          <p:nvPr/>
        </p:nvSpPr>
        <p:spPr>
          <a:xfrm>
            <a:off x="1547813" y="1916113"/>
            <a:ext cx="6985000" cy="475297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72708" name="Picture 2" descr="E:\Moje dokumenty\INFORMATOR\Inwestycje gmina Tymbark\male logo\01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5963" y="2205038"/>
            <a:ext cx="6186487" cy="412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ole tekstowe 6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aokrąglony 6"/>
          <p:cNvSpPr/>
          <p:nvPr/>
        </p:nvSpPr>
        <p:spPr>
          <a:xfrm>
            <a:off x="1403350" y="1844675"/>
            <a:ext cx="6985000" cy="475297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4" name="Prostokąt 3"/>
          <p:cNvSpPr/>
          <p:nvPr/>
        </p:nvSpPr>
        <p:spPr>
          <a:xfrm>
            <a:off x="2566988" y="115888"/>
            <a:ext cx="4813300" cy="16319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Przebudowa drogi gminnej </a:t>
            </a:r>
          </a:p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„NOWAKÓWKA” w Podłopieniu</a:t>
            </a:r>
          </a:p>
          <a:p>
            <a:pPr algn="ctr">
              <a:defRPr/>
            </a:pPr>
            <a:r>
              <a:rPr lang="pl-PL" sz="2400" u="sng" dirty="0"/>
              <a:t>wartość zadania (środki własne):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7 039,50 zł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pic>
        <p:nvPicPr>
          <p:cNvPr id="73733" name="Picture 2" descr="E:\Moje dokumenty\INFORMATOR\Inwestycje gmina Tymbark\male logo\00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8175" y="2205038"/>
            <a:ext cx="6043613" cy="40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sp>
        <p:nvSpPr>
          <p:cNvPr id="5" name="Prostokąt 4"/>
          <p:cNvSpPr/>
          <p:nvPr/>
        </p:nvSpPr>
        <p:spPr>
          <a:xfrm>
            <a:off x="2725738" y="115888"/>
            <a:ext cx="4654550" cy="16319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Przebudowa drogi gminnej </a:t>
            </a:r>
          </a:p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„NA RZEKĘ” w Podłopieniu</a:t>
            </a:r>
          </a:p>
          <a:p>
            <a:pPr algn="ctr">
              <a:defRPr/>
            </a:pPr>
            <a:r>
              <a:rPr lang="pl-PL" sz="2400" u="sng" dirty="0"/>
              <a:t>wartość zadania (środki własne):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17 270,00 zł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1403350" y="1844675"/>
            <a:ext cx="7129463" cy="482441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74757" name="Picture 2" descr="E:\Moje dokumenty\INFORMATOR\Inwestycje gmina Tymbark\male logo\00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8175" y="2228850"/>
            <a:ext cx="6178550" cy="411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zaokrąglony 7"/>
          <p:cNvSpPr/>
          <p:nvPr/>
        </p:nvSpPr>
        <p:spPr>
          <a:xfrm>
            <a:off x="1547813" y="1773238"/>
            <a:ext cx="6985000" cy="48244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4" name="Prostokąt 3"/>
          <p:cNvSpPr/>
          <p:nvPr/>
        </p:nvSpPr>
        <p:spPr>
          <a:xfrm>
            <a:off x="1709738" y="285750"/>
            <a:ext cx="6607175" cy="16303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Budowa wiaty przystankowej w Podłopieniu</a:t>
            </a:r>
          </a:p>
          <a:p>
            <a:pPr algn="ctr">
              <a:defRPr/>
            </a:pPr>
            <a:r>
              <a:rPr lang="pl-PL" sz="2400" u="sng" dirty="0"/>
              <a:t>wartość zadania (środki własne):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5 000,00 zł</a:t>
            </a:r>
          </a:p>
          <a:p>
            <a:pPr algn="ctr">
              <a:defRPr/>
            </a:pPr>
            <a:endParaRPr 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pic>
        <p:nvPicPr>
          <p:cNvPr id="75781" name="Picture 3" descr="K:\przystanek podłopien\przystanek Podłopień 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613" y="2082800"/>
            <a:ext cx="6121400" cy="408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268538" y="260350"/>
            <a:ext cx="5975350" cy="20002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Budowa zaplecza sportowego przy boisku wielofunkcyjnym w Podłopieniu</a:t>
            </a:r>
            <a: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u="sng" dirty="0"/>
              <a:t>planowana wartość zadania: 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120 000,00 zł </a:t>
            </a:r>
            <a:r>
              <a:rPr lang="pl-PL" sz="2400" dirty="0">
                <a:latin typeface="Arial" charset="0"/>
                <a:cs typeface="+mn-cs"/>
              </a:rPr>
              <a:t/>
            </a:r>
            <a:br>
              <a:rPr lang="pl-PL" sz="2400" dirty="0">
                <a:latin typeface="Arial" charset="0"/>
                <a:cs typeface="+mn-cs"/>
              </a:rPr>
            </a:br>
            <a:endParaRPr lang="pl-PL" sz="2400" dirty="0">
              <a:latin typeface="Arial" charset="0"/>
              <a:cs typeface="+mn-cs"/>
            </a:endParaRPr>
          </a:p>
        </p:txBody>
      </p:sp>
      <p:sp>
        <p:nvSpPr>
          <p:cNvPr id="5" name="Prostokąt zaokrąglony 4"/>
          <p:cNvSpPr/>
          <p:nvPr/>
        </p:nvSpPr>
        <p:spPr>
          <a:xfrm>
            <a:off x="1547813" y="1989138"/>
            <a:ext cx="6985000" cy="475297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pic>
        <p:nvPicPr>
          <p:cNvPr id="76805" name="Picture 2" descr="C:\Documents and Settings\PAWEŁ\Pulpit\0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3413" y="2276475"/>
            <a:ext cx="6269037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zaokrąglony 3"/>
          <p:cNvSpPr/>
          <p:nvPr/>
        </p:nvSpPr>
        <p:spPr>
          <a:xfrm>
            <a:off x="5148263" y="115888"/>
            <a:ext cx="3744912" cy="24495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rostokąt zaokrąglony 4"/>
          <p:cNvSpPr/>
          <p:nvPr/>
        </p:nvSpPr>
        <p:spPr>
          <a:xfrm>
            <a:off x="1258888" y="115888"/>
            <a:ext cx="3744912" cy="24495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1187450" y="2630488"/>
            <a:ext cx="7777163" cy="1446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ZAMIEŚCIE</a:t>
            </a:r>
          </a:p>
        </p:txBody>
      </p:sp>
      <p:sp>
        <p:nvSpPr>
          <p:cNvPr id="7" name="Prostokąt zaokrąglony 6"/>
          <p:cNvSpPr/>
          <p:nvPr/>
        </p:nvSpPr>
        <p:spPr>
          <a:xfrm>
            <a:off x="5076825" y="4005263"/>
            <a:ext cx="3743325" cy="244792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8" name="Prostokąt zaokrąglony 7"/>
          <p:cNvSpPr/>
          <p:nvPr/>
        </p:nvSpPr>
        <p:spPr>
          <a:xfrm>
            <a:off x="1187450" y="4005263"/>
            <a:ext cx="3744913" cy="244792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77831" name="Picture 2" descr="E:\Moje dokumenty\WNIOSKI\L E  A D E R_2012\Wniosek o płatność wyposażenie świetlicy\zdjęcia\PB2879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2275" y="242888"/>
            <a:ext cx="2903538" cy="217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32" name="Picture 2" descr="C:\Documents and Settings\PAWEŁ\Pulpit\SZWA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5600" y="260350"/>
            <a:ext cx="3243263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33" name="Picture 2" descr="C:\Documents and Settings\PAWEŁ\Pulpit\pod gor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3200" y="4149725"/>
            <a:ext cx="3243263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34" name="Picture 3" descr="C:\Documents and Settings\PAWEŁ\Pulpit\pasykówk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5600" y="4149725"/>
            <a:ext cx="3240088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835150" y="133350"/>
            <a:ext cx="6553200" cy="16922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Odbudowa dróg gminnych w tym „</a:t>
            </a:r>
            <a:r>
              <a:rPr lang="pl-PL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SZWABÓWKA-ZAMIEŚCIE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w </a:t>
            </a:r>
            <a:r>
              <a:rPr lang="pl-PL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Zamieściu</a:t>
            </a: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l-PL" sz="2400" u="sng" dirty="0"/>
              <a:t>wartość zadania: </a:t>
            </a: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195 203,23 zł 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400" u="sng" dirty="0"/>
              <a:t>wartość dofinansowania: </a:t>
            </a: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148 463,95 z</a:t>
            </a:r>
            <a:r>
              <a:rPr lang="pl-PL" sz="2800" b="1" dirty="0"/>
              <a:t>ł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1476375" y="2060575"/>
            <a:ext cx="6983413" cy="46815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78853" name="Picture 6" descr="E:\Moje dokumenty\INFORMATOR\Inwestycje gmina Tymbark\male logo\02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613" y="2420938"/>
            <a:ext cx="5943600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4284663" y="836613"/>
            <a:ext cx="4572000" cy="50165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Budowa/remont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dróg gminnych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tym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„POD GÓRĘ”</a:t>
            </a:r>
          </a:p>
          <a:p>
            <a:pPr algn="r">
              <a:defRPr/>
            </a:pPr>
            <a:r>
              <a:rPr lang="pl-PL" sz="2400" u="sng" dirty="0"/>
              <a:t>wartość zadania</a:t>
            </a:r>
          </a:p>
          <a:p>
            <a:pPr algn="r">
              <a:defRPr/>
            </a:pPr>
            <a:r>
              <a:rPr lang="pl-PL" sz="2400" u="sng" dirty="0"/>
              <a:t>(środki własne):</a:t>
            </a:r>
          </a:p>
          <a:p>
            <a:pPr algn="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280 067,71 z</a:t>
            </a:r>
            <a:r>
              <a:rPr lang="pl-PL" sz="2800" b="1" dirty="0"/>
              <a:t>ł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„PASYKÓWKA”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</a:t>
            </a:r>
            <a:r>
              <a:rPr lang="pl-PL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Zamieściu</a:t>
            </a: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defRPr/>
            </a:pPr>
            <a:r>
              <a:rPr lang="pl-PL" sz="2400" u="sng" dirty="0"/>
              <a:t>wartość zadania:</a:t>
            </a:r>
          </a:p>
          <a:p>
            <a:pPr algn="r">
              <a:defRPr/>
            </a:pPr>
            <a:r>
              <a:rPr lang="pl-PL" sz="2400" u="sng" dirty="0"/>
              <a:t>(środki własne)</a:t>
            </a:r>
          </a:p>
          <a:p>
            <a:pPr algn="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134 680,89 zł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</p:txBody>
      </p:sp>
      <p:pic>
        <p:nvPicPr>
          <p:cNvPr id="79876" name="Picture 2" descr="C:\Documents and Settings\PAWEŁ\Pulpit\pod go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188913"/>
            <a:ext cx="4754562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7" name="Picture 3" descr="C:\Documents and Settings\PAWEŁ\Pulpit\pasykówk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6013" y="3500438"/>
            <a:ext cx="4751387" cy="316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878" name="pole tekstowe 7"/>
          <p:cNvSpPr txBox="1">
            <a:spLocks noChangeArrowheads="1"/>
          </p:cNvSpPr>
          <p:nvPr/>
        </p:nvSpPr>
        <p:spPr bwMode="auto">
          <a:xfrm>
            <a:off x="2195513" y="3049588"/>
            <a:ext cx="23764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1400">
                <a:solidFill>
                  <a:schemeClr val="bg1"/>
                </a:solidFill>
              </a:rPr>
              <a:t>droga </a:t>
            </a:r>
            <a:r>
              <a:rPr lang="pl-PL" sz="1400" i="1">
                <a:solidFill>
                  <a:schemeClr val="bg1"/>
                </a:solidFill>
              </a:rPr>
              <a:t>Pod górę</a:t>
            </a:r>
          </a:p>
        </p:txBody>
      </p:sp>
      <p:sp>
        <p:nvSpPr>
          <p:cNvPr id="79879" name="pole tekstowe 7"/>
          <p:cNvSpPr txBox="1">
            <a:spLocks noChangeArrowheads="1"/>
          </p:cNvSpPr>
          <p:nvPr/>
        </p:nvSpPr>
        <p:spPr bwMode="auto">
          <a:xfrm>
            <a:off x="2411413" y="6308725"/>
            <a:ext cx="23764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1400">
                <a:solidFill>
                  <a:schemeClr val="bg1"/>
                </a:solidFill>
              </a:rPr>
              <a:t>droga </a:t>
            </a:r>
            <a:r>
              <a:rPr lang="pl-PL" sz="1400" i="1">
                <a:solidFill>
                  <a:schemeClr val="bg1"/>
                </a:solidFill>
              </a:rPr>
              <a:t>Pasykówka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476375" y="1052513"/>
            <a:ext cx="7199313" cy="45862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Wyposażenie </a:t>
            </a:r>
          </a:p>
          <a:p>
            <a:pPr algn="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Świetlicy </a:t>
            </a:r>
          </a:p>
          <a:p>
            <a:pPr algn="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Wiejskiej </a:t>
            </a:r>
          </a:p>
          <a:p>
            <a:pPr algn="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</a:t>
            </a:r>
            <a:r>
              <a:rPr lang="pl-PL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Zamieściu</a:t>
            </a: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defRPr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defRPr/>
            </a:pPr>
            <a:r>
              <a:rPr lang="pl-PL" sz="2400" u="sng" dirty="0"/>
              <a:t>wartość zadania: </a:t>
            </a:r>
          </a:p>
          <a:p>
            <a:pPr algn="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56 066,20 zł</a:t>
            </a:r>
          </a:p>
          <a:p>
            <a:pPr algn="r">
              <a:defRPr/>
            </a:pPr>
            <a:r>
              <a:rPr lang="pl-PL" sz="2800" b="1" dirty="0"/>
              <a:t> 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400" u="sng" dirty="0"/>
              <a:t>wartość </a:t>
            </a:r>
          </a:p>
          <a:p>
            <a:pPr algn="r">
              <a:defRPr/>
            </a:pPr>
            <a:r>
              <a:rPr lang="pl-PL" sz="2400" u="sng" dirty="0"/>
              <a:t>dofinansowania: </a:t>
            </a:r>
          </a:p>
          <a:p>
            <a:pPr algn="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34 465,00 zł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</p:txBody>
      </p:sp>
      <p:pic>
        <p:nvPicPr>
          <p:cNvPr id="80900" name="Picture 2" descr="E:\Moje dokumenty\WNIOSKI\L E  A D E R_2012\Wniosek o płatność wyposażenie świetlicy\zdjęcia\PB2879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188913"/>
            <a:ext cx="4248150" cy="318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1" name="Picture 4" descr="E:\KINGA\świetlica\artyku+é logo zdj¦Öcia\DSC_017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3500438"/>
            <a:ext cx="424815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</p:txBody>
      </p:sp>
      <p:sp>
        <p:nvSpPr>
          <p:cNvPr id="5" name="Prostokąt zaokrąglony 4"/>
          <p:cNvSpPr/>
          <p:nvPr/>
        </p:nvSpPr>
        <p:spPr>
          <a:xfrm>
            <a:off x="1476375" y="1916113"/>
            <a:ext cx="6767513" cy="47545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81924" name="Picture 2" descr="E:\Moje dokumenty\INFORMATOR\Inwestycje gmina Tymbark\male logo\02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8175" y="2276475"/>
            <a:ext cx="5945188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ostokąt 6"/>
          <p:cNvSpPr/>
          <p:nvPr/>
        </p:nvSpPr>
        <p:spPr>
          <a:xfrm>
            <a:off x="1547813" y="44450"/>
            <a:ext cx="6840537" cy="20621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Modernizacja drogi dojazdowej do gruntów rolnych „MALARZÓWKA” w </a:t>
            </a:r>
            <a:r>
              <a:rPr lang="pl-PL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Zamieściu</a:t>
            </a:r>
            <a:endParaRPr 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l-PL" sz="2400" u="sng" dirty="0"/>
              <a:t>wartość zadania: </a:t>
            </a: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50 000 zł</a:t>
            </a:r>
          </a:p>
          <a:p>
            <a:pPr algn="ctr">
              <a:defRPr/>
            </a:pPr>
            <a:r>
              <a:rPr lang="pl-PL" sz="2400" u="sng" dirty="0"/>
              <a:t>wartość dofinansowania: </a:t>
            </a: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25 000,00 zł</a:t>
            </a:r>
          </a:p>
          <a:p>
            <a:pPr algn="ctr">
              <a:defRPr/>
            </a:pPr>
            <a:endParaRPr 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</p:txBody>
      </p:sp>
      <p:sp>
        <p:nvSpPr>
          <p:cNvPr id="5" name="Prostokąt 4"/>
          <p:cNvSpPr/>
          <p:nvPr/>
        </p:nvSpPr>
        <p:spPr>
          <a:xfrm>
            <a:off x="900113" y="115888"/>
            <a:ext cx="8280400" cy="15700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Przebudowa drogi gminnej</a:t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„SOŁTYSTWO” w </a:t>
            </a:r>
            <a:r>
              <a:rPr lang="pl-PL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Zamieściu</a:t>
            </a:r>
            <a:endParaRPr 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l-PL" sz="2400" u="sng" dirty="0"/>
              <a:t>wartość zadania (środki własne)</a:t>
            </a:r>
            <a:r>
              <a:rPr lang="pl-PL" sz="2400" dirty="0"/>
              <a:t>:</a:t>
            </a:r>
          </a:p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38 771,08 zł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1692275" y="1700213"/>
            <a:ext cx="6840538" cy="48974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82949" name="Picture 2" descr="F:\Moje dokumenty\INFORMATOR\Inwestycje gmina Tymbark\inwestycje 2014\do włożenia\Droga Sołtystwo  dz.ew. nr 71 2012\PA0701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1989138"/>
            <a:ext cx="5759450" cy="432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2339975" y="115888"/>
            <a:ext cx="5327650" cy="19081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Budowa zbiornika wody i studni </a:t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os. Góry-Rysie w </a:t>
            </a:r>
            <a:r>
              <a:rPr lang="pl-PL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Zamieściu</a:t>
            </a:r>
            <a:endParaRPr 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l-PL" sz="2400" u="sng" dirty="0"/>
              <a:t>wartość zadania (środki własne)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190 623,43 zł</a:t>
            </a:r>
          </a:p>
          <a:p>
            <a:pPr algn="ctr">
              <a:defRPr/>
            </a:pPr>
            <a:endParaRPr lang="pl-PL" dirty="0">
              <a:latin typeface="Arial" charset="0"/>
              <a:cs typeface="+mn-cs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3</a:t>
            </a:r>
          </a:p>
        </p:txBody>
      </p:sp>
      <p:sp>
        <p:nvSpPr>
          <p:cNvPr id="7" name="Prostokąt zaokrąglony 6"/>
          <p:cNvSpPr/>
          <p:nvPr/>
        </p:nvSpPr>
        <p:spPr>
          <a:xfrm>
            <a:off x="1692275" y="1844675"/>
            <a:ext cx="6767513" cy="482441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83973" name="Picture 5" descr="C:\Documents and Settings\PAWEŁ\Pulpit\P82800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513" y="2114550"/>
            <a:ext cx="5689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sp>
        <p:nvSpPr>
          <p:cNvPr id="8" name="Prostokąt 7"/>
          <p:cNvSpPr/>
          <p:nvPr/>
        </p:nvSpPr>
        <p:spPr>
          <a:xfrm>
            <a:off x="971550" y="260350"/>
            <a:ext cx="8280400" cy="12620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Przebudowa drogi gminnej „TAJDUSIE” w </a:t>
            </a:r>
            <a:r>
              <a:rPr lang="pl-PL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Zamieściu</a:t>
            </a:r>
            <a:endParaRPr 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l-PL" sz="2400" dirty="0"/>
              <a:t>wartość zadania (środki własne)</a:t>
            </a:r>
            <a: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47 362,80 zł</a:t>
            </a:r>
          </a:p>
        </p:txBody>
      </p:sp>
      <p:sp>
        <p:nvSpPr>
          <p:cNvPr id="9" name="Prostokąt zaokrąglony 8"/>
          <p:cNvSpPr/>
          <p:nvPr/>
        </p:nvSpPr>
        <p:spPr>
          <a:xfrm>
            <a:off x="1547813" y="1700213"/>
            <a:ext cx="6985000" cy="48974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84997" name="Picture 5" descr="E:\Moje dokumenty\INFORMATOR\Inwestycje gmina Tymbark\male logo\02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613" y="2041525"/>
            <a:ext cx="6192837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K:\Zamieście  droga krajowa\28 zamiescie 0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888" y="1557338"/>
            <a:ext cx="7561262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5" name="Prostokąt 2"/>
          <p:cNvSpPr>
            <a:spLocks noChangeArrowheads="1"/>
          </p:cNvSpPr>
          <p:nvPr/>
        </p:nvSpPr>
        <p:spPr bwMode="auto">
          <a:xfrm>
            <a:off x="1547813" y="333375"/>
            <a:ext cx="719931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Budowa chodnika przy drodze krajowej </a:t>
            </a:r>
            <a:b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nr 28 w </a:t>
            </a:r>
            <a:r>
              <a:rPr lang="pl-PL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Zamieściu</a:t>
            </a: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zaokrąglony 3"/>
          <p:cNvSpPr/>
          <p:nvPr/>
        </p:nvSpPr>
        <p:spPr>
          <a:xfrm>
            <a:off x="1258888" y="1628775"/>
            <a:ext cx="7489825" cy="496887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sp>
        <p:nvSpPr>
          <p:cNvPr id="91140" name="Prostokąt 5"/>
          <p:cNvSpPr>
            <a:spLocks noChangeArrowheads="1"/>
          </p:cNvSpPr>
          <p:nvPr/>
        </p:nvSpPr>
        <p:spPr bwMode="auto">
          <a:xfrm>
            <a:off x="971550" y="260350"/>
            <a:ext cx="8172450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Przebudowa drogi gminnej „SKRZATKI” w </a:t>
            </a:r>
            <a:r>
              <a:rPr lang="pl-PL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Zamieściu</a:t>
            </a:r>
            <a:endParaRPr 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l-PL" sz="2400" u="sng" dirty="0"/>
              <a:t>wartość zadania (środki własne)</a:t>
            </a:r>
            <a:r>
              <a:rPr lang="pl-PL" sz="2400" dirty="0"/>
              <a:t>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33 058,00 zł</a:t>
            </a:r>
          </a:p>
        </p:txBody>
      </p:sp>
      <p:pic>
        <p:nvPicPr>
          <p:cNvPr id="87045" name="Picture 2" descr="K:\skrzatki zamiescie\skrzatki zamiescie 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713" y="1989138"/>
            <a:ext cx="647700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aokrąglony 6"/>
          <p:cNvSpPr/>
          <p:nvPr/>
        </p:nvSpPr>
        <p:spPr>
          <a:xfrm>
            <a:off x="1692275" y="1844675"/>
            <a:ext cx="6767513" cy="482441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4" name="pole tekstowe 3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sp>
        <p:nvSpPr>
          <p:cNvPr id="5" name="Prostokąt 4"/>
          <p:cNvSpPr/>
          <p:nvPr/>
        </p:nvSpPr>
        <p:spPr>
          <a:xfrm>
            <a:off x="1042988" y="188913"/>
            <a:ext cx="8101012" cy="20002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Przebudowa drogi gminnej</a:t>
            </a:r>
          </a:p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„SOŁTYSTWO” w </a:t>
            </a:r>
            <a:r>
              <a:rPr lang="pl-PL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Zamieściu</a:t>
            </a:r>
            <a:endParaRPr 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l-PL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wartość zadania (środki własne):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41 423, 20 zł</a:t>
            </a:r>
          </a:p>
          <a:p>
            <a:pPr algn="ctr">
              <a:defRPr/>
            </a:pPr>
            <a:endParaRPr lang="pl-PL" sz="2400" dirty="0"/>
          </a:p>
        </p:txBody>
      </p:sp>
      <p:pic>
        <p:nvPicPr>
          <p:cNvPr id="88069" name="Picture 2" descr="F:\Moje dokumenty\INFORMATOR\Inwestycje gmina Tymbark\inwestycje 2014\do włożenia\Droga Sołtystwo asfalt\PA0701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2133600"/>
            <a:ext cx="5688012" cy="426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zaokrąglony 3"/>
          <p:cNvSpPr/>
          <p:nvPr/>
        </p:nvSpPr>
        <p:spPr>
          <a:xfrm>
            <a:off x="5148263" y="115888"/>
            <a:ext cx="3744912" cy="24495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rostokąt zaokrąglony 4"/>
          <p:cNvSpPr/>
          <p:nvPr/>
        </p:nvSpPr>
        <p:spPr>
          <a:xfrm>
            <a:off x="1258888" y="115888"/>
            <a:ext cx="3744912" cy="24495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1116013" y="2630488"/>
            <a:ext cx="7777162" cy="1446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TYMBARK</a:t>
            </a:r>
          </a:p>
        </p:txBody>
      </p:sp>
      <p:sp>
        <p:nvSpPr>
          <p:cNvPr id="7" name="Prostokąt zaokrąglony 6"/>
          <p:cNvSpPr/>
          <p:nvPr/>
        </p:nvSpPr>
        <p:spPr>
          <a:xfrm>
            <a:off x="5076825" y="4005263"/>
            <a:ext cx="3743325" cy="244792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8" name="Prostokąt zaokrąglony 7"/>
          <p:cNvSpPr/>
          <p:nvPr/>
        </p:nvSpPr>
        <p:spPr>
          <a:xfrm>
            <a:off x="1187450" y="4005263"/>
            <a:ext cx="3744913" cy="244792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9223" name="Picture 2" descr="C:\Documents and Settings\PAWEŁ\Pulpit\00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1150" y="260350"/>
            <a:ext cx="3135313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3" descr="C:\Documents and Settings\PAWEŁ\Pulpit\00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0" y="4149725"/>
            <a:ext cx="3135313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4" descr="C:\Documents and Settings\PAWEŁ\Pulpit\000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6375" y="4125913"/>
            <a:ext cx="3167063" cy="21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5" descr="E:\Moje dokumenty\INFORMATOR\Inwestycje gmina Tymbark\002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5600" y="260350"/>
            <a:ext cx="3135313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</p:txBody>
      </p:sp>
      <p:sp>
        <p:nvSpPr>
          <p:cNvPr id="5" name="Prostokąt zaokrąglony 4"/>
          <p:cNvSpPr/>
          <p:nvPr/>
        </p:nvSpPr>
        <p:spPr>
          <a:xfrm>
            <a:off x="2124075" y="2420938"/>
            <a:ext cx="6119813" cy="432117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rostokąt 5"/>
          <p:cNvSpPr/>
          <p:nvPr/>
        </p:nvSpPr>
        <p:spPr>
          <a:xfrm>
            <a:off x="1258888" y="50800"/>
            <a:ext cx="7885112" cy="23701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Budowa budynku mieszkalnego jednorodzinnego </a:t>
            </a:r>
            <a: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000" dirty="0"/>
              <a:t>dla poszkodowanych w wyniku zdarzeń klęskowych w 2010 roku</a:t>
            </a:r>
          </a:p>
          <a:p>
            <a:pPr algn="ctr">
              <a:defRPr/>
            </a:pPr>
            <a:r>
              <a:rPr lang="pl-PL" sz="2400" u="sng" dirty="0"/>
              <a:t>wartość zadania: 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236 845,00 z</a:t>
            </a:r>
            <a:r>
              <a:rPr lang="pl-PL" sz="2800" b="1" dirty="0"/>
              <a:t>ł 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400" u="sng" dirty="0"/>
              <a:t>wartość dofinansowania: 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215 640,00 zł</a:t>
            </a:r>
          </a:p>
        </p:txBody>
      </p:sp>
      <p:pic>
        <p:nvPicPr>
          <p:cNvPr id="10245" name="Picture 2" descr="C:\Documents and Settings\PAWEŁ\Pulpit\02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875" y="2781300"/>
            <a:ext cx="5322888" cy="354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4356100" y="692150"/>
            <a:ext cx="4572000" cy="56626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Modernizacja dróg </a:t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gminnych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tym </a:t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„NA STOKU”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Tymbarku</a:t>
            </a:r>
          </a:p>
          <a:p>
            <a:pPr algn="r">
              <a:defRPr/>
            </a:pPr>
            <a:r>
              <a:rPr lang="pl-PL" sz="2400" u="sng" dirty="0"/>
              <a:t>wartość zadania </a:t>
            </a:r>
          </a:p>
          <a:p>
            <a:pPr algn="r">
              <a:defRPr/>
            </a:pPr>
            <a:r>
              <a:rPr lang="pl-PL" sz="2400" u="sng" dirty="0"/>
              <a:t>(środki własne):</a:t>
            </a:r>
          </a:p>
          <a:p>
            <a:pPr algn="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80 471,04 zł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„KOPANA DROGA” </a:t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Tymbarku</a:t>
            </a: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defRPr/>
            </a:pPr>
            <a:r>
              <a:rPr lang="pl-PL" sz="2400" u="sng" dirty="0"/>
              <a:t>wartość zadania </a:t>
            </a:r>
          </a:p>
          <a:p>
            <a:pPr algn="r">
              <a:defRPr/>
            </a:pPr>
            <a:r>
              <a:rPr lang="pl-PL" sz="2400" u="sng" dirty="0"/>
              <a:t>(środki własne): </a:t>
            </a:r>
          </a:p>
          <a:p>
            <a:pPr algn="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33 800,95 zł</a:t>
            </a: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 </a:t>
            </a:r>
            <a:r>
              <a:rPr lang="pl-PL" dirty="0">
                <a:latin typeface="Arial" charset="0"/>
                <a:cs typeface="+mn-cs"/>
              </a:rPr>
              <a:t/>
            </a:r>
            <a:br>
              <a:rPr lang="pl-PL" dirty="0">
                <a:latin typeface="Arial" charset="0"/>
                <a:cs typeface="+mn-cs"/>
              </a:rPr>
            </a:br>
            <a:endParaRPr lang="pl-PL" dirty="0">
              <a:latin typeface="Arial" charset="0"/>
              <a:cs typeface="+mn-cs"/>
            </a:endParaRPr>
          </a:p>
        </p:txBody>
      </p:sp>
      <p:pic>
        <p:nvPicPr>
          <p:cNvPr id="11267" name="Picture 2" descr="C:\Documents and Settings\PAWEŁ\Pulpit\02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287338"/>
            <a:ext cx="4608512" cy="307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3" descr="C:\Documents and Settings\PAWEŁ\Pulpit\00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6013" y="3500438"/>
            <a:ext cx="4608512" cy="307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pole tekstowe 7"/>
          <p:cNvSpPr txBox="1">
            <a:spLocks noChangeArrowheads="1"/>
          </p:cNvSpPr>
          <p:nvPr/>
        </p:nvSpPr>
        <p:spPr bwMode="auto">
          <a:xfrm>
            <a:off x="3132138" y="2997200"/>
            <a:ext cx="23764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1400">
                <a:solidFill>
                  <a:schemeClr val="bg1"/>
                </a:solidFill>
              </a:rPr>
              <a:t>droga </a:t>
            </a:r>
            <a:r>
              <a:rPr lang="pl-PL" sz="1400" i="1">
                <a:solidFill>
                  <a:schemeClr val="bg1"/>
                </a:solidFill>
              </a:rPr>
              <a:t>Na stoku</a:t>
            </a:r>
          </a:p>
        </p:txBody>
      </p:sp>
      <p:sp>
        <p:nvSpPr>
          <p:cNvPr id="11270" name="pole tekstowe 7"/>
          <p:cNvSpPr txBox="1">
            <a:spLocks noChangeArrowheads="1"/>
          </p:cNvSpPr>
          <p:nvPr/>
        </p:nvSpPr>
        <p:spPr bwMode="auto">
          <a:xfrm>
            <a:off x="3059113" y="6165850"/>
            <a:ext cx="23764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1400">
                <a:solidFill>
                  <a:schemeClr val="bg1"/>
                </a:solidFill>
              </a:rPr>
              <a:t>droga </a:t>
            </a:r>
            <a:r>
              <a:rPr lang="pl-PL" sz="1400" i="1">
                <a:solidFill>
                  <a:schemeClr val="bg1"/>
                </a:solidFill>
              </a:rPr>
              <a:t>Kopana droga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763713" y="260350"/>
            <a:ext cx="6696075" cy="16319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Wykonanie wiaty przystankowej w Tymbarku </a:t>
            </a: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l-PL" sz="2400" u="sng" dirty="0"/>
              <a:t>wartość zadania (środki własne):  </a:t>
            </a:r>
            <a:r>
              <a:rPr lang="pl-PL" sz="2400" dirty="0"/>
              <a:t/>
            </a:r>
            <a:br>
              <a:rPr lang="pl-PL" sz="2400" dirty="0"/>
            </a:b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5 850,00 zł</a:t>
            </a:r>
            <a:r>
              <a:rPr lang="pl-PL" sz="2400" dirty="0">
                <a:latin typeface="+mj-lt"/>
                <a:cs typeface="+mn-cs"/>
              </a:rPr>
              <a:t/>
            </a:r>
            <a:br>
              <a:rPr lang="pl-PL" sz="2400" dirty="0">
                <a:latin typeface="+mj-lt"/>
                <a:cs typeface="+mn-cs"/>
              </a:rPr>
            </a:br>
            <a:endParaRPr lang="pl-PL" sz="2400" dirty="0">
              <a:latin typeface="+mj-lt"/>
              <a:cs typeface="+mn-cs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1547813" y="1700213"/>
            <a:ext cx="6985000" cy="475456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2293" name="Picture 2" descr="C:\Documents and Settings\PAWEŁ\Pulpit\00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613" y="1989138"/>
            <a:ext cx="6161087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258888" y="44450"/>
            <a:ext cx="7561262" cy="1846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Wykonanie chodnika w miejscu istniejącego pobocza w miejscowości Tymbark na odcinku </a:t>
            </a:r>
          </a:p>
          <a:p>
            <a:pPr algn="ctr">
              <a:defRPr/>
            </a:pPr>
            <a:r>
              <a:rPr lang="pl-PL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od boiska </a:t>
            </a:r>
            <a:r>
              <a:rPr lang="pl-PL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Orlik</a:t>
            </a:r>
            <a:r>
              <a:rPr lang="pl-PL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do mostu na rzece </a:t>
            </a:r>
            <a:r>
              <a:rPr lang="pl-PL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Łososina </a:t>
            </a:r>
          </a:p>
          <a:p>
            <a:pPr algn="ctr">
              <a:defRPr/>
            </a:pPr>
            <a:r>
              <a:rPr lang="pl-PL" sz="2400" u="sng" dirty="0">
                <a:cs typeface="+mn-cs"/>
              </a:rPr>
              <a:t>wartość zadania: 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256 439,28 zł </a:t>
            </a:r>
          </a:p>
          <a:p>
            <a:pPr algn="ctr">
              <a:defRPr/>
            </a:pPr>
            <a:r>
              <a:rPr lang="pl-PL" sz="2400" u="sng" dirty="0">
                <a:cs typeface="+mn-cs"/>
              </a:rPr>
              <a:t>dotacja ze Starostwa (PZD):</a:t>
            </a:r>
            <a:r>
              <a:rPr lang="pl-PL" sz="2400" dirty="0">
                <a:cs typeface="+mn-cs"/>
              </a:rPr>
              <a:t> 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128 220,00 zł</a:t>
            </a:r>
          </a:p>
        </p:txBody>
      </p:sp>
      <p:sp>
        <p:nvSpPr>
          <p:cNvPr id="5" name="Prostokąt zaokrąglony 4"/>
          <p:cNvSpPr/>
          <p:nvPr/>
        </p:nvSpPr>
        <p:spPr>
          <a:xfrm>
            <a:off x="1835150" y="2133600"/>
            <a:ext cx="6553200" cy="44640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</p:txBody>
      </p:sp>
      <p:pic>
        <p:nvPicPr>
          <p:cNvPr id="13317" name="Picture 5" descr="C:\Users\Jacek\Desktop\DSC027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413" y="2420938"/>
            <a:ext cx="5329237" cy="399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2339975" y="1160463"/>
            <a:ext cx="5472113" cy="19081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pl-PL" sz="2400" b="1" dirty="0">
                <a:solidFill>
                  <a:srgbClr val="3636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Wymiana sieci komputerowej</a:t>
            </a:r>
            <a:br>
              <a:rPr lang="pl-PL" sz="2400" b="1" dirty="0">
                <a:solidFill>
                  <a:srgbClr val="3636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solidFill>
                  <a:srgbClr val="3636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budynku Urzędu Gminy Tymbark</a:t>
            </a:r>
          </a:p>
          <a:p>
            <a:pPr algn="ctr">
              <a:defRPr/>
            </a:pPr>
            <a:r>
              <a:rPr lang="pl-PL" sz="2400" u="sng" dirty="0">
                <a:solidFill>
                  <a:srgbClr val="363636"/>
                </a:solidFill>
              </a:rPr>
              <a:t>wartość zadania (środki własne):</a:t>
            </a:r>
          </a:p>
          <a:p>
            <a:pPr algn="ctr">
              <a:defRPr/>
            </a:pPr>
            <a:r>
              <a:rPr lang="pl-PL" sz="2800" dirty="0">
                <a:solidFill>
                  <a:srgbClr val="3636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800" b="1" dirty="0">
                <a:solidFill>
                  <a:srgbClr val="3636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45 647,16 zł</a:t>
            </a:r>
          </a:p>
          <a:p>
            <a:pPr algn="ctr">
              <a:defRPr/>
            </a:pPr>
            <a:endParaRPr lang="pl-PL" dirty="0">
              <a:solidFill>
                <a:srgbClr val="363636"/>
              </a:solidFill>
              <a:latin typeface="Arial"/>
              <a:cs typeface="+mn-cs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</p:txBody>
      </p:sp>
      <p:sp>
        <p:nvSpPr>
          <p:cNvPr id="8" name="Prostokąt 7"/>
          <p:cNvSpPr/>
          <p:nvPr/>
        </p:nvSpPr>
        <p:spPr>
          <a:xfrm>
            <a:off x="2339975" y="3249613"/>
            <a:ext cx="5472113" cy="19081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pl-PL" sz="2400" b="1" dirty="0">
                <a:solidFill>
                  <a:srgbClr val="3636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  <a:r>
              <a:rPr lang="pl-PL" sz="2400" b="1" dirty="0">
                <a:solidFill>
                  <a:srgbClr val="3636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Budowa kanalizacji sanitarnej „Nad  Torem” w Tymbarku</a:t>
            </a:r>
          </a:p>
          <a:p>
            <a:pPr algn="ctr">
              <a:defRPr/>
            </a:pPr>
            <a:r>
              <a:rPr lang="pl-PL" sz="2400" u="sng" dirty="0">
                <a:solidFill>
                  <a:srgbClr val="363636"/>
                </a:solidFill>
              </a:rPr>
              <a:t>wartość zadania (środki własne):</a:t>
            </a:r>
          </a:p>
          <a:p>
            <a:pPr algn="ctr">
              <a:defRPr/>
            </a:pPr>
            <a:r>
              <a:rPr lang="pl-PL" sz="2800" b="1" dirty="0">
                <a:solidFill>
                  <a:srgbClr val="3636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84 890,22 zł</a:t>
            </a:r>
          </a:p>
          <a:p>
            <a:pPr algn="ctr">
              <a:defRPr/>
            </a:pPr>
            <a:r>
              <a:rPr lang="pl-PL" dirty="0">
                <a:solidFill>
                  <a:srgbClr val="363636"/>
                </a:solidFill>
                <a:latin typeface="Arial"/>
                <a:cs typeface="+mn-cs"/>
              </a:rPr>
              <a:t>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547813" y="339725"/>
            <a:ext cx="6769100" cy="2368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Dobudowa klatki schodowej i szybu windy</a:t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Przedszkolu Samorządowym w Tymbark</a:t>
            </a:r>
            <a:r>
              <a:rPr lang="pl-PL" sz="2400" b="1" dirty="0"/>
              <a:t>u</a:t>
            </a:r>
          </a:p>
          <a:p>
            <a:pPr algn="r">
              <a:defRPr/>
            </a:pPr>
            <a:endParaRPr lang="pl-PL" sz="2400" dirty="0"/>
          </a:p>
          <a:p>
            <a:pPr algn="r">
              <a:defRPr/>
            </a:pPr>
            <a:r>
              <a:rPr lang="pl-PL" sz="2400" u="sng" dirty="0"/>
              <a:t>wartość zadania </a:t>
            </a:r>
          </a:p>
          <a:p>
            <a:pPr algn="r">
              <a:defRPr/>
            </a:pPr>
            <a:r>
              <a:rPr lang="pl-PL" sz="2400" u="sng" dirty="0"/>
              <a:t>(środki własne): </a:t>
            </a:r>
          </a:p>
          <a:p>
            <a:pPr algn="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198 347,61 zł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</p:txBody>
      </p:sp>
      <p:pic>
        <p:nvPicPr>
          <p:cNvPr id="15364" name="Picture 2" descr="C:\Documents and Settings\PAWEŁ\Pulpit\01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888" y="1916113"/>
            <a:ext cx="2905125" cy="435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6" descr="E:\Moje dokumenty\INFORMATOR\Inwestycje gmina Tymbark\male logo\01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64050" y="2997200"/>
            <a:ext cx="4429125" cy="294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4859338" y="931863"/>
            <a:ext cx="4067175" cy="50180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Zakup i montaż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windy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 Przedszkolu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Samorządowym 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Tymbarku</a:t>
            </a:r>
          </a:p>
          <a:p>
            <a:pPr algn="r">
              <a:defRPr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defRPr/>
            </a:pPr>
            <a:r>
              <a:rPr lang="pl-PL" sz="2400" u="sng" dirty="0"/>
              <a:t>wartość zadania: </a:t>
            </a:r>
          </a:p>
          <a:p>
            <a:pPr algn="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76 351,02 zł </a:t>
            </a:r>
            <a:r>
              <a:rPr lang="pl-PL" sz="2400" dirty="0"/>
              <a:t/>
            </a:r>
            <a:br>
              <a:rPr lang="pl-PL" sz="2400" dirty="0"/>
            </a:br>
            <a:endParaRPr lang="pl-PL" sz="2400" dirty="0"/>
          </a:p>
          <a:p>
            <a:pPr algn="r">
              <a:defRPr/>
            </a:pPr>
            <a:r>
              <a:rPr lang="pl-PL" sz="2400" u="sng" dirty="0"/>
              <a:t>wartość </a:t>
            </a:r>
          </a:p>
          <a:p>
            <a:pPr algn="r">
              <a:defRPr/>
            </a:pPr>
            <a:r>
              <a:rPr lang="pl-PL" sz="2400" u="sng" dirty="0"/>
              <a:t>dofinansowania </a:t>
            </a:r>
          </a:p>
          <a:p>
            <a:pPr algn="r">
              <a:defRPr/>
            </a:pPr>
            <a:r>
              <a:rPr lang="pl-PL" sz="2400" u="sng" dirty="0"/>
              <a:t>z BS w Limanowej:  </a:t>
            </a:r>
          </a:p>
          <a:p>
            <a:pPr algn="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50 000,00 z</a:t>
            </a:r>
            <a:r>
              <a:rPr lang="pl-PL" sz="2800" b="1" dirty="0"/>
              <a:t>ł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1116013" y="333375"/>
            <a:ext cx="4679950" cy="64087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6389" name="Picture 2" descr="C:\Documents and Settings\PAWEŁ\Pulpit\01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6375" y="549275"/>
            <a:ext cx="3959225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339975" y="188913"/>
            <a:ext cx="5238750" cy="16303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Budowa/Remont dróg gminnych</a:t>
            </a:r>
          </a:p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tym „ZAGONIE” w Tymbarku</a:t>
            </a: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l-PL" sz="2400" u="sng" dirty="0"/>
              <a:t>wartość zadania (środki własne): 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36 574,88 zł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1692275" y="1844675"/>
            <a:ext cx="6624638" cy="482441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7413" name="Picture 2" descr="C:\Documents and Settings\PAWEŁ\Pulpit\02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11363" y="2276475"/>
            <a:ext cx="5945187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484438" y="115888"/>
            <a:ext cx="5183187" cy="20621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Remont Remizy OSP w Tymbarku</a:t>
            </a: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l-PL" sz="2400" u="sng" dirty="0"/>
              <a:t>wartość zadania: 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79 800,06 zł </a:t>
            </a:r>
            <a:r>
              <a:rPr lang="pl-PL" sz="2400" dirty="0"/>
              <a:t> </a:t>
            </a:r>
            <a:br>
              <a:rPr lang="pl-PL" sz="2400" dirty="0"/>
            </a:br>
            <a:r>
              <a:rPr lang="pl-PL" sz="2400" u="sng" dirty="0"/>
              <a:t>wartość dofinansowania: 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39 900,03 zł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1908175" y="2276475"/>
            <a:ext cx="6624638" cy="44656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18437" name="Picture 2" descr="C:\Documents and Settings\PAWEŁ\Pulpit\00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975" y="2565400"/>
            <a:ext cx="5761038" cy="383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331913" y="188913"/>
            <a:ext cx="7416800" cy="20002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Wykonanie pochylni dla osób niepełnosprawnych przy tarasie przed Urzędem Gminy w Tymbarku</a:t>
            </a: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l-PL" sz="2400" u="sng" dirty="0"/>
              <a:t>wartość zadania </a:t>
            </a:r>
            <a:r>
              <a:rPr lang="pl-PL" sz="2400" u="sng" dirty="0">
                <a:sym typeface="Wingdings" pitchFamily="2" charset="2"/>
              </a:rPr>
              <a:t>(środki własne)</a:t>
            </a:r>
            <a:r>
              <a:rPr lang="pl-PL" sz="2400" u="sng" dirty="0"/>
              <a:t> 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14 000,00 zł </a:t>
            </a:r>
            <a:r>
              <a:rPr lang="pl-PL" sz="2400" dirty="0">
                <a:latin typeface="+mn-lt"/>
                <a:cs typeface="+mn-cs"/>
              </a:rPr>
              <a:t/>
            </a:r>
            <a:br>
              <a:rPr lang="pl-PL" sz="2400" dirty="0">
                <a:latin typeface="+mn-lt"/>
                <a:cs typeface="+mn-cs"/>
              </a:rPr>
            </a:br>
            <a:endParaRPr lang="pl-PL" sz="2400" dirty="0">
              <a:latin typeface="+mn-lt"/>
              <a:cs typeface="+mn-cs"/>
            </a:endParaRPr>
          </a:p>
        </p:txBody>
      </p:sp>
      <p:sp>
        <p:nvSpPr>
          <p:cNvPr id="5" name="Prostokąt zaokrąglony 4"/>
          <p:cNvSpPr/>
          <p:nvPr/>
        </p:nvSpPr>
        <p:spPr>
          <a:xfrm>
            <a:off x="1692275" y="1844675"/>
            <a:ext cx="6624638" cy="482441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</p:txBody>
      </p:sp>
      <p:pic>
        <p:nvPicPr>
          <p:cNvPr id="19461" name="Picture 2" descr="C:\Documents and Settings\PAWEŁ\Pulpit\00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050" y="2276475"/>
            <a:ext cx="5976938" cy="398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835150" y="260350"/>
            <a:ext cx="6769100" cy="16319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Modernizacja sterowania kotłowni </a:t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Przedszkolu Samorządowym w Tymbarku</a:t>
            </a: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l-PL" sz="2400" u="sng" dirty="0"/>
              <a:t>wartość zadania (środki własne): 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15 000,00 zł</a:t>
            </a:r>
            <a:r>
              <a:rPr lang="pl-PL" sz="2800" b="1" dirty="0"/>
              <a:t> </a:t>
            </a:r>
          </a:p>
        </p:txBody>
      </p:sp>
      <p:sp>
        <p:nvSpPr>
          <p:cNvPr id="5" name="Prostokąt zaokrąglony 4"/>
          <p:cNvSpPr/>
          <p:nvPr/>
        </p:nvSpPr>
        <p:spPr>
          <a:xfrm>
            <a:off x="1835150" y="2060575"/>
            <a:ext cx="6697663" cy="460851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</p:txBody>
      </p:sp>
      <p:pic>
        <p:nvPicPr>
          <p:cNvPr id="20485" name="Picture 2" descr="C:\Documents and Settings\PAWEŁ\Pulpit\00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1863" y="2403475"/>
            <a:ext cx="5970587" cy="397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4537075" y="798513"/>
            <a:ext cx="4572000" cy="46466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Modernizacja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rozbudowa sieci wodociągowej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kanalizacyjnej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Gminie Tymbark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część I </a:t>
            </a:r>
            <a:r>
              <a:rPr lang="pl-PL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II</a:t>
            </a:r>
          </a:p>
          <a:p>
            <a:pPr algn="r">
              <a:defRPr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defRPr/>
            </a:pPr>
            <a:r>
              <a:rPr lang="pl-PL" sz="2400" u="sng" dirty="0"/>
              <a:t>wartość zadania:</a:t>
            </a:r>
          </a:p>
          <a:p>
            <a:pPr algn="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2 447 212,02 zł</a:t>
            </a:r>
            <a:r>
              <a:rPr lang="pl-PL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r">
              <a:defRPr/>
            </a:pPr>
            <a:r>
              <a:rPr lang="pl-PL" sz="2400" dirty="0"/>
              <a:t> </a:t>
            </a:r>
            <a:br>
              <a:rPr lang="pl-PL" sz="2400" dirty="0"/>
            </a:br>
            <a:r>
              <a:rPr lang="pl-PL" sz="2400" u="sng" dirty="0"/>
              <a:t>wartość dofinansowania</a:t>
            </a:r>
            <a:r>
              <a:rPr lang="pl-PL" sz="2400" dirty="0"/>
              <a:t>:</a:t>
            </a:r>
          </a:p>
          <a:p>
            <a:pPr algn="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1492 202,46 zł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</p:txBody>
      </p:sp>
      <p:pic>
        <p:nvPicPr>
          <p:cNvPr id="21508" name="Picture 2" descr="C:\Documents and Settings\PAWEŁ\Pulpit\00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115888"/>
            <a:ext cx="4321175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3" descr="C:\Documents and Settings\PAWEŁ\Pulpit\00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3429000"/>
            <a:ext cx="4392613" cy="292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ostokąt 7"/>
          <p:cNvSpPr/>
          <p:nvPr/>
        </p:nvSpPr>
        <p:spPr>
          <a:xfrm>
            <a:off x="1258888" y="3068638"/>
            <a:ext cx="6678612" cy="2778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l-PL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Studnia Głębinowa i przepompownia koło Pana </a:t>
            </a:r>
            <a:r>
              <a:rPr lang="pl-PL" sz="1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Zimirskiego</a:t>
            </a:r>
            <a:endParaRPr lang="pl-PL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1258888" y="6381750"/>
            <a:ext cx="4572000" cy="2762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l-PL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Studnia Głębinowa i przepompownia koło Pana Leśniaka</a:t>
            </a:r>
            <a:endParaRPr lang="pl-PL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ChangeArrowheads="1"/>
          </p:cNvSpPr>
          <p:nvPr/>
        </p:nvSpPr>
        <p:spPr bwMode="auto">
          <a:xfrm>
            <a:off x="1042988" y="1538288"/>
            <a:ext cx="792162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28600" indent="-228600" algn="just" eaLnBrk="0" hangingPunct="0">
              <a:buFont typeface="+mj-lt"/>
              <a:buAutoNum type="arabicPeriod"/>
              <a:defRPr/>
            </a:pPr>
            <a:r>
              <a:rPr lang="pl-PL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Budowa sieci wodociągowej Podlas – Podłopień.</a:t>
            </a:r>
            <a:endParaRPr lang="pl-PL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indent="-228600" algn="just" eaLnBrk="0" hangingPunct="0">
              <a:buFont typeface="+mj-lt"/>
              <a:buAutoNum type="arabicPeriod"/>
              <a:defRPr/>
            </a:pPr>
            <a:r>
              <a:rPr lang="pl-PL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Wymiana wodociągu w miejscowości Zawadka.</a:t>
            </a:r>
            <a:endParaRPr lang="pl-PL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indent="-228600" algn="just" eaLnBrk="0" hangingPunct="0">
              <a:buFont typeface="+mj-lt"/>
              <a:buAutoNum type="arabicPeriod"/>
              <a:defRPr/>
            </a:pPr>
            <a:r>
              <a:rPr lang="pl-PL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Wymiana wodociągu w miejscowości Zawadka – przekroczenie drogi powiatowej.</a:t>
            </a:r>
            <a:endParaRPr lang="pl-PL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indent="-228600" algn="just" eaLnBrk="0" hangingPunct="0">
              <a:buFont typeface="+mj-lt"/>
              <a:buAutoNum type="arabicPeriod"/>
              <a:defRPr/>
            </a:pPr>
            <a:r>
              <a:rPr lang="pl-PL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Wymiana wodociągu w miejscowości Tymbark – odcinek od ul. Polnej do Ochotniczej Straży Pożarnej.</a:t>
            </a:r>
            <a:endParaRPr lang="pl-PL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indent="-228600" algn="just" eaLnBrk="0" hangingPunct="0">
              <a:buFont typeface="+mj-lt"/>
              <a:buAutoNum type="arabicPeriod"/>
              <a:defRPr/>
            </a:pPr>
            <a:r>
              <a:rPr lang="pl-PL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Wymiana kanalizacji sanitarnej w miejscowości Tymbark – odcinek od bloków </a:t>
            </a:r>
            <a:r>
              <a:rPr lang="pl-PL" sz="15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Jodełka</a:t>
            </a:r>
            <a:r>
              <a:rPr lang="pl-PL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 Ośrodka Zdrowia.</a:t>
            </a:r>
            <a:endParaRPr lang="pl-PL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indent="-228600" algn="just" eaLnBrk="0" hangingPunct="0">
              <a:buFont typeface="+mj-lt"/>
              <a:buAutoNum type="arabicPeriod"/>
              <a:defRPr/>
            </a:pPr>
            <a:r>
              <a:rPr lang="pl-PL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Wymiana wodociągu zasilającego – od zbiornika do ujęcia powierzchniowego </a:t>
            </a:r>
            <a:br>
              <a:rPr lang="pl-PL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miejscowości Tymbark (oś. Podlas).</a:t>
            </a:r>
            <a:endParaRPr lang="pl-PL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indent="-228600" algn="just" eaLnBrk="0" hangingPunct="0">
              <a:buFont typeface="+mj-lt"/>
              <a:buAutoNum type="arabicPeriod"/>
              <a:defRPr/>
            </a:pPr>
            <a:r>
              <a:rPr lang="pl-PL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Wymiana wodociągu w miejscowości Podłopień na oś. </a:t>
            </a:r>
            <a:r>
              <a:rPr lang="pl-PL" sz="1500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Dyrlówka</a:t>
            </a:r>
            <a:r>
              <a:rPr lang="pl-PL" sz="15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pl-PL" sz="15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28600" indent="-228600" algn="just" eaLnBrk="0" hangingPunct="0">
              <a:buFont typeface="+mj-lt"/>
              <a:buAutoNum type="arabicPeriod"/>
              <a:defRPr/>
            </a:pPr>
            <a:r>
              <a:rPr lang="pl-PL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Wymiana kanalizacji sanitarnej w miejscowości Tymbark – odcinek od P. Peciaka do Okręgowej Spółdzielni Mleczarskiej</a:t>
            </a:r>
            <a:endParaRPr lang="pl-PL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eaLnBrk="0" hangingPunct="0">
              <a:buFontTx/>
              <a:buAutoNum type="arabicPeriod"/>
              <a:defRPr/>
            </a:pPr>
            <a:r>
              <a:rPr lang="pl-PL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Sieć wodociągowa w </a:t>
            </a:r>
            <a:r>
              <a:rPr lang="pl-PL" sz="15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Zamieściu</a:t>
            </a:r>
            <a:r>
              <a:rPr lang="pl-PL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oś Góry Rysie. </a:t>
            </a:r>
          </a:p>
          <a:p>
            <a:pPr algn="just" eaLnBrk="0" hangingPunct="0">
              <a:buFontTx/>
              <a:buAutoNum type="arabicPeriod"/>
              <a:defRPr/>
            </a:pPr>
            <a:r>
              <a:rPr lang="pl-PL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Zbiornik pojemnościowy 150 m3 wraz z przyłączem wody w miejscowości Zamieście. </a:t>
            </a:r>
          </a:p>
          <a:p>
            <a:pPr algn="just" eaLnBrk="0" hangingPunct="0">
              <a:buFontTx/>
              <a:buAutoNum type="arabicPeriod"/>
              <a:defRPr/>
            </a:pPr>
            <a:r>
              <a:rPr lang="pl-PL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Sieć wodociągowa Tymbark – Podlas. </a:t>
            </a:r>
          </a:p>
          <a:p>
            <a:pPr algn="just" eaLnBrk="0" hangingPunct="0">
              <a:buFontTx/>
              <a:buAutoNum type="arabicPeriod"/>
              <a:defRPr/>
            </a:pPr>
            <a:r>
              <a:rPr lang="pl-PL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Kanalizacja Sanitarna w miejscowości Tymbark – Podlas. </a:t>
            </a:r>
          </a:p>
          <a:p>
            <a:pPr algn="just" eaLnBrk="0" hangingPunct="0">
              <a:buFontTx/>
              <a:buAutoNum type="arabicPeriod"/>
              <a:defRPr/>
            </a:pPr>
            <a:r>
              <a:rPr lang="pl-PL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Sieć wodociągowa </a:t>
            </a:r>
            <a:r>
              <a:rPr lang="pl-PL" sz="1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</a:t>
            </a:r>
            <a:r>
              <a:rPr lang="pl-PL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Tymbark od spółdzielni </a:t>
            </a:r>
            <a:r>
              <a:rPr lang="pl-PL" sz="15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Jodełka</a:t>
            </a:r>
            <a:r>
              <a:rPr lang="pl-PL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 os.</a:t>
            </a:r>
            <a:r>
              <a:rPr lang="pl-PL" sz="15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1500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Leżaje</a:t>
            </a:r>
            <a:r>
              <a:rPr lang="pl-PL" sz="15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algn="just" eaLnBrk="0" hangingPunct="0">
              <a:buFontTx/>
              <a:buAutoNum type="arabicPeriod"/>
              <a:defRPr/>
            </a:pPr>
            <a:r>
              <a:rPr lang="pl-PL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Sieć wodociągowa wraz z technologią zbiornika w miejscowości Zamieście. </a:t>
            </a:r>
          </a:p>
          <a:p>
            <a:pPr algn="just" eaLnBrk="0" hangingPunct="0">
              <a:buFontTx/>
              <a:buAutoNum type="arabicPeriod"/>
              <a:defRPr/>
            </a:pPr>
            <a:r>
              <a:rPr lang="pl-PL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Sieć wodociągowa z zasilaniem pomp głębinowych przy oś. </a:t>
            </a:r>
            <a:r>
              <a:rPr lang="pl-PL" sz="15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Nad Torem.</a:t>
            </a:r>
            <a:endParaRPr lang="pl-PL" sz="15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0" hangingPunct="0">
              <a:defRPr/>
            </a:pPr>
            <a:endParaRPr 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1331913" y="260350"/>
            <a:ext cx="7632700" cy="8318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ETAPY modernizacji i rozbudowy sieci </a:t>
            </a:r>
          </a:p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wodociągowej i kanalizacyjnej w Gminie Tymbark</a:t>
            </a:r>
            <a:endParaRPr lang="pl-PL" sz="2400" dirty="0"/>
          </a:p>
        </p:txBody>
      </p:sp>
      <p:sp>
        <p:nvSpPr>
          <p:cNvPr id="7" name="pole tekstowe 6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</p:txBody>
      </p:sp>
    </p:spTree>
  </p:cSld>
  <p:clrMapOvr>
    <a:masterClrMapping/>
  </p:clrMapOvr>
  <p:transition>
    <p:wedg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aokrąglony 6"/>
          <p:cNvSpPr/>
          <p:nvPr/>
        </p:nvSpPr>
        <p:spPr>
          <a:xfrm>
            <a:off x="1692275" y="1844675"/>
            <a:ext cx="6767513" cy="482441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4" name="pole tekstowe 3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3</a:t>
            </a:r>
          </a:p>
        </p:txBody>
      </p:sp>
      <p:sp>
        <p:nvSpPr>
          <p:cNvPr id="5" name="Prostokąt 4"/>
          <p:cNvSpPr/>
          <p:nvPr/>
        </p:nvSpPr>
        <p:spPr>
          <a:xfrm>
            <a:off x="2268538" y="115888"/>
            <a:ext cx="5975350" cy="16319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Odbudowa drogi gminnej </a:t>
            </a:r>
          </a:p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„NA PAPROĆ” w Tymbarku</a:t>
            </a: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l-PL" sz="2400" u="sng" dirty="0"/>
              <a:t>wartość zadania (dofinansowanie 100%)</a:t>
            </a:r>
            <a:r>
              <a:rPr lang="pl-PL" sz="2400" dirty="0"/>
              <a:t>: 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243 303,00 zł</a:t>
            </a:r>
          </a:p>
        </p:txBody>
      </p:sp>
      <p:pic>
        <p:nvPicPr>
          <p:cNvPr id="23557" name="Picture 2" descr="C:\Documents and Settings\PAWEŁ\Pulpit\0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47875" y="2205038"/>
            <a:ext cx="6053138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aokrąglony 6"/>
          <p:cNvSpPr/>
          <p:nvPr/>
        </p:nvSpPr>
        <p:spPr>
          <a:xfrm>
            <a:off x="1692275" y="1916113"/>
            <a:ext cx="6696075" cy="46085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4" name="Prostokąt 3"/>
          <p:cNvSpPr/>
          <p:nvPr/>
        </p:nvSpPr>
        <p:spPr>
          <a:xfrm>
            <a:off x="2286000" y="188913"/>
            <a:ext cx="5381625" cy="16303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Naprawa kładki jezdno-pieszej koło bramy towarowej w Tymbarku</a:t>
            </a: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l-PL" sz="2400" u="sng" dirty="0"/>
              <a:t>wartość zadania (środki własne): 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18 888,99 zł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3</a:t>
            </a:r>
          </a:p>
        </p:txBody>
      </p:sp>
      <p:pic>
        <p:nvPicPr>
          <p:cNvPr id="24581" name="Picture 2" descr="C:\Documents and Settings\PAWEŁ\Pulpit\02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050" y="2284413"/>
            <a:ext cx="5934075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aokrąglony 6"/>
          <p:cNvSpPr/>
          <p:nvPr/>
        </p:nvSpPr>
        <p:spPr>
          <a:xfrm>
            <a:off x="1692275" y="1773238"/>
            <a:ext cx="6767513" cy="48244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4" name="Prostokąt 3"/>
          <p:cNvSpPr/>
          <p:nvPr/>
        </p:nvSpPr>
        <p:spPr>
          <a:xfrm>
            <a:off x="1979613" y="260350"/>
            <a:ext cx="6462712" cy="12620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Budowa wiaty turystycznej na </a:t>
            </a:r>
            <a:r>
              <a:rPr lang="pl-PL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Łopieniu</a:t>
            </a: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l-PL" sz="2400" u="sng" dirty="0"/>
              <a:t>wartość zadania (środki własne):</a:t>
            </a:r>
          </a:p>
          <a:p>
            <a:pPr algn="ctr">
              <a:defRPr/>
            </a:pPr>
            <a:r>
              <a:rPr lang="pl-PL" sz="2800" b="1" dirty="0"/>
              <a:t> </a:t>
            </a: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8 486,04 zł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3</a:t>
            </a:r>
          </a:p>
        </p:txBody>
      </p:sp>
      <p:pic>
        <p:nvPicPr>
          <p:cNvPr id="25605" name="Picture 2" descr="C:\Documents and Settings\PAWEŁ\Pulpit\wiata_lopie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4713" y="2205038"/>
            <a:ext cx="5811837" cy="385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aokrąglony 6"/>
          <p:cNvSpPr/>
          <p:nvPr/>
        </p:nvSpPr>
        <p:spPr>
          <a:xfrm>
            <a:off x="1906588" y="1989138"/>
            <a:ext cx="6697662" cy="46085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4" name="Prostokąt 3"/>
          <p:cNvSpPr/>
          <p:nvPr/>
        </p:nvSpPr>
        <p:spPr>
          <a:xfrm>
            <a:off x="2051050" y="260350"/>
            <a:ext cx="6624638" cy="16319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Remont drogi „SZKOLNEJ” w Tymbarku </a:t>
            </a:r>
          </a:p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(za Gimnazjum)</a:t>
            </a: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l-PL" sz="2400" u="sng" dirty="0"/>
              <a:t>wartość zadania (środki własne):</a:t>
            </a:r>
            <a:r>
              <a:rPr lang="pl-PL" sz="2400" dirty="0"/>
              <a:t> 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20 999,79 zł  </a:t>
            </a:r>
            <a:r>
              <a:rPr lang="pl-PL" sz="2800" b="1" dirty="0">
                <a:latin typeface="+mn-lt"/>
                <a:cs typeface="+mn-cs"/>
              </a:rPr>
              <a:t>                                                                                         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323850" y="2565400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3</a:t>
            </a:r>
          </a:p>
        </p:txBody>
      </p:sp>
      <p:pic>
        <p:nvPicPr>
          <p:cNvPr id="26629" name="Picture 2" descr="C:\Documents and Settings\PAWEŁ\Pulpit\00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8538" y="2276475"/>
            <a:ext cx="5975350" cy="398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835150" y="260350"/>
            <a:ext cx="6913563" cy="12620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Przebudowa drogi „Polnej”</a:t>
            </a:r>
            <a: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Tymbarku</a:t>
            </a:r>
          </a:p>
          <a:p>
            <a:pPr algn="ctr">
              <a:defRPr/>
            </a:pPr>
            <a:r>
              <a:rPr lang="pl-PL" sz="2400" u="sng" dirty="0"/>
              <a:t>wartość zadania (środki własne):</a:t>
            </a:r>
            <a:r>
              <a:rPr lang="pl-PL" sz="2400" dirty="0"/>
              <a:t> 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395 136,92 zł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3</a:t>
            </a:r>
          </a:p>
        </p:txBody>
      </p:sp>
      <p:sp>
        <p:nvSpPr>
          <p:cNvPr id="7" name="Prostokąt zaokrąglony 6"/>
          <p:cNvSpPr/>
          <p:nvPr/>
        </p:nvSpPr>
        <p:spPr>
          <a:xfrm>
            <a:off x="1619250" y="1700213"/>
            <a:ext cx="6985000" cy="48974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27653" name="Picture 5" descr="C:\Documents and Settings\PAWEŁ\Pulpit\polna 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050" y="2060575"/>
            <a:ext cx="6153150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116013" y="188913"/>
            <a:ext cx="8064500" cy="16922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Wykonanie Parku  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Rekreacyjno-Wypoczynkowego w Tymbarku</a:t>
            </a:r>
          </a:p>
          <a:p>
            <a:pPr algn="r">
              <a:defRPr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pl-PL" sz="2400" dirty="0">
              <a:latin typeface="+mn-lt"/>
              <a:cs typeface="+mn-cs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pic>
        <p:nvPicPr>
          <p:cNvPr id="28676" name="Picture 7" descr="I:\otwarcie parku\2014-09-25 1otwarcie parku\Nowy folder1\1otwarcie parku 1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1341438"/>
            <a:ext cx="3779838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8" descr="I:\otwarcie parku\2014-09-25 1otwarcie parku\Nowy folder1\1otwarcie parku 1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4076700"/>
            <a:ext cx="3816350" cy="254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9" descr="I:\otwarcie parku\2014-09-25 1otwarcie parku\Nowy folder1\1otwarcie parku 15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9700" y="4076700"/>
            <a:ext cx="377825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Prostokąt 9"/>
          <p:cNvSpPr/>
          <p:nvPr/>
        </p:nvSpPr>
        <p:spPr>
          <a:xfrm>
            <a:off x="4679950" y="1341438"/>
            <a:ext cx="4572000" cy="22463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800" u="sng" dirty="0"/>
              <a:t>wartość zadania:  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525 264,62 zł</a:t>
            </a:r>
          </a:p>
          <a:p>
            <a:pPr algn="ctr">
              <a:defRPr/>
            </a:pPr>
            <a:r>
              <a:rPr lang="pl-PL" sz="2800" u="sng" dirty="0"/>
              <a:t>wartość </a:t>
            </a:r>
          </a:p>
          <a:p>
            <a:pPr algn="ctr">
              <a:defRPr/>
            </a:pPr>
            <a:r>
              <a:rPr lang="pl-PL" sz="2800" u="sng" dirty="0"/>
              <a:t>dofinansowania: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300 000,00 </a:t>
            </a:r>
            <a:r>
              <a:rPr lang="pl-PL" sz="2800" b="1" dirty="0"/>
              <a:t>zł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pic>
        <p:nvPicPr>
          <p:cNvPr id="29699" name="Picture 2" descr="C:\Documents and Settings\PAWEŁ\Pulpit\00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3200" y="188913"/>
            <a:ext cx="4538663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rostokąt 5"/>
          <p:cNvSpPr/>
          <p:nvPr/>
        </p:nvSpPr>
        <p:spPr>
          <a:xfrm>
            <a:off x="4284663" y="260350"/>
            <a:ext cx="4751387" cy="64944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Budowa chodnika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przy drodze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powiatowej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Tymbarku</a:t>
            </a:r>
          </a:p>
          <a:p>
            <a:pPr algn="r">
              <a:defRPr/>
            </a:pPr>
            <a:endParaRPr 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defRPr/>
            </a:pPr>
            <a:r>
              <a:rPr lang="pl-PL" sz="2400" u="sng" dirty="0"/>
              <a:t>wartość zadania: </a:t>
            </a:r>
          </a:p>
          <a:p>
            <a:pPr algn="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676 893,32 zł</a:t>
            </a:r>
          </a:p>
          <a:p>
            <a:pPr algn="r">
              <a:defRPr/>
            </a:pPr>
            <a:endParaRPr lang="pl-PL" sz="2400" u="sng" dirty="0"/>
          </a:p>
          <a:p>
            <a:pPr algn="r">
              <a:defRPr/>
            </a:pPr>
            <a:r>
              <a:rPr lang="pl-PL" sz="2400" u="sng" dirty="0"/>
              <a:t>dofinansowanie </a:t>
            </a:r>
          </a:p>
          <a:p>
            <a:pPr algn="r">
              <a:defRPr/>
            </a:pPr>
            <a:r>
              <a:rPr lang="pl-PL" sz="2400" u="sng" dirty="0"/>
              <a:t>z PROW</a:t>
            </a:r>
            <a:r>
              <a:rPr lang="pl-PL" sz="2400" dirty="0"/>
              <a:t>:</a:t>
            </a:r>
          </a:p>
          <a:p>
            <a:pPr algn="r">
              <a:defRPr/>
            </a:pPr>
            <a:r>
              <a:rPr lang="pl-PL" sz="2400" dirty="0"/>
              <a:t> </a:t>
            </a: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253 108,00 zł</a:t>
            </a:r>
          </a:p>
          <a:p>
            <a:pPr algn="r">
              <a:defRPr/>
            </a:pPr>
            <a:endParaRPr lang="pl-PL" sz="2400" u="sng" dirty="0"/>
          </a:p>
          <a:p>
            <a:pPr algn="r">
              <a:defRPr/>
            </a:pPr>
            <a:r>
              <a:rPr lang="pl-PL" sz="2400" u="sng" dirty="0"/>
              <a:t>dofinansowanie </a:t>
            </a:r>
          </a:p>
          <a:p>
            <a:pPr algn="r">
              <a:defRPr/>
            </a:pPr>
            <a:r>
              <a:rPr lang="pl-PL" sz="2400" u="sng" dirty="0"/>
              <a:t>ze Starostwa </a:t>
            </a:r>
          </a:p>
          <a:p>
            <a:pPr algn="r">
              <a:defRPr/>
            </a:pPr>
            <a:r>
              <a:rPr lang="pl-PL" sz="2400" u="sng" dirty="0"/>
              <a:t>Powiatowego </a:t>
            </a:r>
          </a:p>
          <a:p>
            <a:pPr algn="r">
              <a:defRPr/>
            </a:pPr>
            <a:r>
              <a:rPr lang="pl-PL" sz="2400" u="sng" dirty="0"/>
              <a:t>w Limanowej</a:t>
            </a:r>
            <a:r>
              <a:rPr lang="pl-PL" sz="2400" dirty="0"/>
              <a:t>: </a:t>
            </a:r>
          </a:p>
          <a:p>
            <a:pPr algn="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211 892,00 z</a:t>
            </a:r>
            <a:r>
              <a:rPr lang="pl-PL" sz="2800" dirty="0"/>
              <a:t>ł</a:t>
            </a:r>
            <a:endParaRPr lang="pl-PL" sz="2800" dirty="0">
              <a:cs typeface="+mn-cs"/>
            </a:endParaRPr>
          </a:p>
        </p:txBody>
      </p:sp>
      <p:pic>
        <p:nvPicPr>
          <p:cNvPr id="29701" name="Picture 7" descr="C:\Users\Jacek\Desktop\chodni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3429000"/>
            <a:ext cx="2520950" cy="310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8" descr="C:\Users\Jacek\Desktop\Bez tytułu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73500" y="3429000"/>
            <a:ext cx="2427288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sp>
        <p:nvSpPr>
          <p:cNvPr id="5" name="Prostokąt zaokrąglony 4"/>
          <p:cNvSpPr/>
          <p:nvPr/>
        </p:nvSpPr>
        <p:spPr>
          <a:xfrm>
            <a:off x="1403350" y="1700213"/>
            <a:ext cx="7129463" cy="489743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rostokąt 5"/>
          <p:cNvSpPr/>
          <p:nvPr/>
        </p:nvSpPr>
        <p:spPr>
          <a:xfrm>
            <a:off x="1042988" y="188913"/>
            <a:ext cx="8027987" cy="12620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Przebudowa drogi gminnej „ZAWODZIE” w Tymbarku</a:t>
            </a:r>
          </a:p>
          <a:p>
            <a:pPr algn="ctr">
              <a:defRPr/>
            </a:pPr>
            <a:r>
              <a:rPr lang="pl-PL" sz="2400" u="sng" dirty="0"/>
              <a:t>wartość zadania (środki własne):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65 233,50 zł</a:t>
            </a:r>
            <a:endParaRPr lang="pl-PL" sz="2800" dirty="0"/>
          </a:p>
        </p:txBody>
      </p:sp>
      <p:pic>
        <p:nvPicPr>
          <p:cNvPr id="30725" name="Picture 2" descr="E:\Moje dokumenty\INFORMATOR\Inwestycje gmina Tymbark\male logo\00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8175" y="2060575"/>
            <a:ext cx="6159500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sp>
        <p:nvSpPr>
          <p:cNvPr id="6" name="Prostokąt 5"/>
          <p:cNvSpPr/>
          <p:nvPr/>
        </p:nvSpPr>
        <p:spPr>
          <a:xfrm>
            <a:off x="6034088" y="1052513"/>
            <a:ext cx="2798762" cy="38465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Przebudowa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czterech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uliczek bocznych </a:t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drogi 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„KOŚCIELNEJ”</a:t>
            </a:r>
          </a:p>
          <a:p>
            <a:pPr algn="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 Tymbarku</a:t>
            </a:r>
          </a:p>
          <a:p>
            <a:pPr algn="r">
              <a:defRPr/>
            </a:pPr>
            <a:endParaRPr lang="pl-PL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defRPr/>
            </a:pPr>
            <a:r>
              <a:rPr lang="pl-PL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wartość zadania</a:t>
            </a:r>
          </a:p>
          <a:p>
            <a:pPr algn="r">
              <a:defRPr/>
            </a:pPr>
            <a:r>
              <a:rPr lang="pl-PL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środki własne:</a:t>
            </a:r>
          </a:p>
          <a:p>
            <a:pPr algn="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78 565,25 zł</a:t>
            </a:r>
            <a:endParaRPr lang="pl-PL" sz="2800" b="1" dirty="0"/>
          </a:p>
        </p:txBody>
      </p:sp>
      <p:pic>
        <p:nvPicPr>
          <p:cNvPr id="31748" name="Picture 2" descr="E:\Moje dokumenty\INFORMATOR\Inwestycje gmina Tymbark\male logo\01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888" y="260350"/>
            <a:ext cx="4602162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3" descr="E:\Moje dokumenty\INFORMATOR\Inwestycje gmina Tymbark\male logo\017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3500438"/>
            <a:ext cx="4608512" cy="307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sp>
        <p:nvSpPr>
          <p:cNvPr id="5" name="Prostokąt 4"/>
          <p:cNvSpPr/>
          <p:nvPr/>
        </p:nvSpPr>
        <p:spPr>
          <a:xfrm>
            <a:off x="1331913" y="333375"/>
            <a:ext cx="7127875" cy="12620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Przebudowa drogi „KOŚCIELNEJ” w Tymbarku</a:t>
            </a:r>
          </a:p>
          <a:p>
            <a:pPr algn="ctr">
              <a:defRPr/>
            </a:pPr>
            <a:r>
              <a:rPr lang="pl-PL" sz="2400" u="sng" dirty="0"/>
              <a:t>wartość zadania (środki własne):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25 544,00 zł</a:t>
            </a:r>
            <a:endParaRPr lang="pl-PL" sz="2800" b="1" dirty="0"/>
          </a:p>
        </p:txBody>
      </p:sp>
      <p:sp>
        <p:nvSpPr>
          <p:cNvPr id="6" name="Prostokąt zaokrąglony 5"/>
          <p:cNvSpPr/>
          <p:nvPr/>
        </p:nvSpPr>
        <p:spPr>
          <a:xfrm>
            <a:off x="1619250" y="1700213"/>
            <a:ext cx="6985000" cy="48974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32773" name="Picture 2" descr="E:\Moje dokumenty\INFORMATOR\Inwestycje gmina Tymbark\male logo\01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613" y="2060575"/>
            <a:ext cx="6269037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zaokrąglony 3"/>
          <p:cNvSpPr/>
          <p:nvPr/>
        </p:nvSpPr>
        <p:spPr>
          <a:xfrm>
            <a:off x="1619250" y="1700213"/>
            <a:ext cx="6985000" cy="48974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3" name="pole tekstowe 2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sp>
        <p:nvSpPr>
          <p:cNvPr id="5" name="Prostokąt 4"/>
          <p:cNvSpPr/>
          <p:nvPr/>
        </p:nvSpPr>
        <p:spPr>
          <a:xfrm>
            <a:off x="1331913" y="260350"/>
            <a:ext cx="7488237" cy="16319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Naprawa kładki pieszej na Sołtystwo w Tymbarku</a:t>
            </a:r>
          </a:p>
          <a:p>
            <a:pPr algn="ctr">
              <a:defRPr/>
            </a:pPr>
            <a:r>
              <a:rPr lang="pl-PL" sz="2400" u="sng" dirty="0"/>
              <a:t>wartość zadania (środki własne):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22 000,00 zł</a:t>
            </a:r>
          </a:p>
          <a:p>
            <a:pPr algn="ctr">
              <a:defRPr/>
            </a:pPr>
            <a:endParaRPr lang="pl-PL" sz="2400" dirty="0"/>
          </a:p>
        </p:txBody>
      </p:sp>
      <p:pic>
        <p:nvPicPr>
          <p:cNvPr id="33797" name="Picture 3" descr="E:\Moje dokumenty\INFORMATOR\Inwestycje gmina Tymbark\male logo\02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050" y="2060575"/>
            <a:ext cx="6192838" cy="412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zaokrąglony 3"/>
          <p:cNvSpPr/>
          <p:nvPr/>
        </p:nvSpPr>
        <p:spPr>
          <a:xfrm>
            <a:off x="1403350" y="1628775"/>
            <a:ext cx="7200900" cy="504031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sp>
        <p:nvSpPr>
          <p:cNvPr id="6" name="Prostokąt 5"/>
          <p:cNvSpPr/>
          <p:nvPr/>
        </p:nvSpPr>
        <p:spPr>
          <a:xfrm>
            <a:off x="1042988" y="188913"/>
            <a:ext cx="8101012" cy="16303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Przebudowa drogi gminnej „RAKÓWKA” w Tymb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arku</a:t>
            </a:r>
          </a:p>
          <a:p>
            <a:pPr algn="ctr">
              <a:defRPr/>
            </a:pPr>
            <a:r>
              <a:rPr lang="pl-PL" sz="2400" u="sng" dirty="0"/>
              <a:t>wartość zadania (środki własne):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73 646,00 z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ł</a:t>
            </a:r>
          </a:p>
          <a:p>
            <a:pPr algn="ctr">
              <a:defRPr/>
            </a:pPr>
            <a:endParaRPr lang="pl-PL" sz="2400" dirty="0">
              <a:latin typeface="+mn-lt"/>
              <a:cs typeface="+mn-cs"/>
            </a:endParaRPr>
          </a:p>
        </p:txBody>
      </p:sp>
      <p:pic>
        <p:nvPicPr>
          <p:cNvPr id="34821" name="Picture 2" descr="E:\Moje dokumenty\INFORMATOR\Inwestycje gmina Tymbark\male logo\02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150" y="2060575"/>
            <a:ext cx="627062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zaokrąglony 3"/>
          <p:cNvSpPr/>
          <p:nvPr/>
        </p:nvSpPr>
        <p:spPr>
          <a:xfrm>
            <a:off x="1547813" y="1916113"/>
            <a:ext cx="6696075" cy="475456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sp>
        <p:nvSpPr>
          <p:cNvPr id="6" name="Prostokąt 5"/>
          <p:cNvSpPr/>
          <p:nvPr/>
        </p:nvSpPr>
        <p:spPr>
          <a:xfrm>
            <a:off x="1042988" y="333375"/>
            <a:ext cx="8101012" cy="16319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Przebudowa drogi gminnej „TARGOWA” w Tymbarku</a:t>
            </a:r>
          </a:p>
          <a:p>
            <a:pPr algn="ctr">
              <a:defRPr/>
            </a:pPr>
            <a:r>
              <a:rPr lang="pl-PL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wartość zadania (środki własne):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99 738,00 zł</a:t>
            </a:r>
          </a:p>
          <a:p>
            <a:pPr algn="ctr">
              <a:defRPr/>
            </a:pPr>
            <a:endParaRPr lang="pl-PL" sz="2400" dirty="0"/>
          </a:p>
        </p:txBody>
      </p:sp>
      <p:pic>
        <p:nvPicPr>
          <p:cNvPr id="35845" name="Picture 2" descr="E:\Moje dokumenty\INFORMATOR\Inwestycje gmina Tymbark\male logo\02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613" y="2349500"/>
            <a:ext cx="5934075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aokrąglony 6"/>
          <p:cNvSpPr/>
          <p:nvPr/>
        </p:nvSpPr>
        <p:spPr>
          <a:xfrm>
            <a:off x="1403350" y="1844675"/>
            <a:ext cx="7129463" cy="482441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4" name="pole tekstowe 3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sp>
        <p:nvSpPr>
          <p:cNvPr id="5" name="Prostokąt 4"/>
          <p:cNvSpPr/>
          <p:nvPr/>
        </p:nvSpPr>
        <p:spPr>
          <a:xfrm>
            <a:off x="1331913" y="115888"/>
            <a:ext cx="7632700" cy="15700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Zakup samochodu ratowniczo- gaśniczego </a:t>
            </a:r>
          </a:p>
          <a:p>
            <a:pPr algn="ctr">
              <a:defRPr/>
            </a:pPr>
            <a:r>
              <a:rPr lang="pl-PL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Iveco</a:t>
            </a:r>
            <a:r>
              <a:rPr lang="pl-PL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pl-PL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Eurocargo</a:t>
            </a:r>
            <a:r>
              <a:rPr lang="pl-PL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dla OSP w Tymbarku</a:t>
            </a:r>
          </a:p>
          <a:p>
            <a:pPr algn="ctr">
              <a:defRPr/>
            </a:pPr>
            <a:r>
              <a:rPr lang="pl-PL" sz="2400" u="sng" dirty="0"/>
              <a:t>wartość zadania:</a:t>
            </a:r>
            <a:r>
              <a:rPr lang="pl-PL" sz="2400" dirty="0"/>
              <a:t>  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650 000,00 zł</a:t>
            </a:r>
          </a:p>
          <a:p>
            <a:pPr algn="ctr">
              <a:defRPr/>
            </a:pPr>
            <a:r>
              <a:rPr lang="pl-PL" sz="2400" u="sng" dirty="0"/>
              <a:t>wartość dofinansowania: 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200 000,00 z</a:t>
            </a:r>
            <a:r>
              <a:rPr lang="pl-PL" sz="2400" dirty="0"/>
              <a:t>ł</a:t>
            </a:r>
          </a:p>
        </p:txBody>
      </p:sp>
      <p:pic>
        <p:nvPicPr>
          <p:cNvPr id="36869" name="Picture 3" descr="C:\Users\Jacek\Desktop\samochó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8175" y="2168525"/>
            <a:ext cx="6119813" cy="421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sp>
        <p:nvSpPr>
          <p:cNvPr id="5" name="Prostokąt zaokrąglony 4"/>
          <p:cNvSpPr/>
          <p:nvPr/>
        </p:nvSpPr>
        <p:spPr>
          <a:xfrm>
            <a:off x="1979613" y="1916113"/>
            <a:ext cx="6480175" cy="475456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37892" name="Picture 2" descr="F:\Moje dokumenty\INFORMATOR\Inwestycje gmina Tymbark\inwestycje 2014\P82800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413" y="2205038"/>
            <a:ext cx="5616575" cy="421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ostokąt 6"/>
          <p:cNvSpPr/>
          <p:nvPr/>
        </p:nvSpPr>
        <p:spPr>
          <a:xfrm>
            <a:off x="684213" y="188913"/>
            <a:ext cx="8459787" cy="20002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Wykonanie płyty pod </a:t>
            </a:r>
          </a:p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lodowisko i </a:t>
            </a:r>
            <a:r>
              <a:rPr lang="pl-PL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skatepark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 Tymbarku </a:t>
            </a:r>
          </a:p>
          <a:p>
            <a:pPr algn="ctr">
              <a:defRPr/>
            </a:pPr>
            <a:r>
              <a:rPr lang="pl-PL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wartość zadania (środki własne):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78 720,00 zł</a:t>
            </a:r>
          </a:p>
          <a:p>
            <a:pPr algn="ctr">
              <a:defRPr/>
            </a:pPr>
            <a:endParaRPr lang="pl-PL" sz="2400" dirty="0"/>
          </a:p>
        </p:txBody>
      </p:sp>
    </p:spTree>
  </p:cSld>
  <p:clrMapOvr>
    <a:masterClrMapping/>
  </p:clrMapOvr>
  <p:transition>
    <p:wedg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zaokrąglony 3"/>
          <p:cNvSpPr/>
          <p:nvPr/>
        </p:nvSpPr>
        <p:spPr>
          <a:xfrm>
            <a:off x="1546225" y="1844675"/>
            <a:ext cx="7129463" cy="482441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sp>
        <p:nvSpPr>
          <p:cNvPr id="6" name="Prostokąt 5"/>
          <p:cNvSpPr/>
          <p:nvPr/>
        </p:nvSpPr>
        <p:spPr>
          <a:xfrm>
            <a:off x="1042988" y="333375"/>
            <a:ext cx="8101012" cy="16319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Przebudowa drogi gminnej „NA STOKU” w Tymbarku</a:t>
            </a:r>
          </a:p>
          <a:p>
            <a:pPr algn="ctr">
              <a:defRPr/>
            </a:pPr>
            <a:r>
              <a:rPr lang="pl-PL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wartość zadania (środki własne):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76 678,50 zł</a:t>
            </a:r>
          </a:p>
          <a:p>
            <a:pPr algn="ctr">
              <a:defRPr/>
            </a:pPr>
            <a:endParaRPr lang="pl-PL" sz="2400" dirty="0"/>
          </a:p>
        </p:txBody>
      </p:sp>
      <p:pic>
        <p:nvPicPr>
          <p:cNvPr id="38917" name="Picture 2" descr="F:\Moje dokumenty\INFORMATOR\Inwestycje gmina Tymbark\inwestycje 2014\do włożenia\na stoku Tymbnark\na stoku 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050" y="2181225"/>
            <a:ext cx="6153150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aokrąglony 6"/>
          <p:cNvSpPr/>
          <p:nvPr/>
        </p:nvSpPr>
        <p:spPr>
          <a:xfrm>
            <a:off x="1763713" y="1700213"/>
            <a:ext cx="6696075" cy="497046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4" name="pole tekstowe 3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sp>
        <p:nvSpPr>
          <p:cNvPr id="5" name="Prostokąt 4"/>
          <p:cNvSpPr/>
          <p:nvPr/>
        </p:nvSpPr>
        <p:spPr>
          <a:xfrm>
            <a:off x="1042988" y="212725"/>
            <a:ext cx="8101012" cy="16319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Przebudowa drogi gminnej „PODLAS” w Tymbarku</a:t>
            </a:r>
          </a:p>
          <a:p>
            <a:pPr algn="ctr">
              <a:defRPr/>
            </a:pPr>
            <a:r>
              <a:rPr lang="pl-PL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wartość zadania (środki własne):</a:t>
            </a:r>
          </a:p>
          <a:p>
            <a:pPr algn="ctr"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146 158,32 zł</a:t>
            </a:r>
          </a:p>
          <a:p>
            <a:pPr algn="ctr">
              <a:defRPr/>
            </a:pPr>
            <a:endParaRPr lang="pl-PL" sz="2400" dirty="0"/>
          </a:p>
        </p:txBody>
      </p:sp>
      <p:pic>
        <p:nvPicPr>
          <p:cNvPr id="39941" name="Picture 2" descr="F:\Moje dokumenty\INFORMATOR\Inwestycje gmina Tymbark\inwestycje 2014\do włożenia\Droga Podlas 2014\PA0701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2060575"/>
            <a:ext cx="5759450" cy="432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042988" y="44450"/>
            <a:ext cx="8101012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Modernizacja </a:t>
            </a:r>
            <a:r>
              <a:rPr lang="pl-P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drogi 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„ZĘZÓW GÓRSKA” w Tymbarku</a:t>
            </a:r>
          </a:p>
          <a:p>
            <a:pPr algn="ctr">
              <a:defRPr/>
            </a:pPr>
            <a:r>
              <a:rPr lang="pl-PL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wartość zadania (środki Sołectwa Tymbark):</a:t>
            </a:r>
          </a:p>
          <a:p>
            <a:pPr algn="ctr">
              <a:buFont typeface="Arial" pitchFamily="34" charset="0"/>
              <a:buChar char="•"/>
              <a:defRPr/>
            </a:pPr>
            <a:r>
              <a:rPr lang="pl-PL" sz="2400" dirty="0"/>
              <a:t> </a:t>
            </a:r>
            <a: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zakup płyt ażurowych typu JOMB </a:t>
            </a:r>
            <a:r>
              <a:rPr lang="pl-PL" sz="2400" dirty="0"/>
              <a:t>˗ 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16 359,00 zł</a:t>
            </a:r>
          </a:p>
          <a:p>
            <a:pPr algn="ctr">
              <a:buFont typeface="Arial" pitchFamily="34" charset="0"/>
              <a:buChar char="•"/>
              <a:defRPr/>
            </a:pPr>
            <a: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zakup podsypki (żwiru) pod płyty ˗ 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3 052,68 z</a:t>
            </a:r>
            <a: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ł  </a:t>
            </a:r>
          </a:p>
          <a:p>
            <a:pPr algn="ctr">
              <a:defRPr/>
            </a:pPr>
            <a:endParaRPr lang="pl-PL" sz="2400" dirty="0"/>
          </a:p>
        </p:txBody>
      </p:sp>
      <p:sp>
        <p:nvSpPr>
          <p:cNvPr id="5" name="Prostokąt zaokrąglony 4"/>
          <p:cNvSpPr/>
          <p:nvPr/>
        </p:nvSpPr>
        <p:spPr>
          <a:xfrm>
            <a:off x="1476375" y="2133600"/>
            <a:ext cx="7199313" cy="45354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323850" y="2492375"/>
            <a:ext cx="463550" cy="35385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O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K</a:t>
            </a:r>
          </a:p>
          <a:p>
            <a:pPr>
              <a:defRPr/>
            </a:pPr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2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0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1</a:t>
            </a:r>
          </a:p>
          <a:p>
            <a:pPr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4</a:t>
            </a:r>
          </a:p>
        </p:txBody>
      </p:sp>
      <p:pic>
        <p:nvPicPr>
          <p:cNvPr id="40965" name="Picture 3" descr="C:\Users\PROMOCJA\Desktop\zezów górska 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613" y="2349500"/>
            <a:ext cx="6224587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900113" y="1196975"/>
            <a:ext cx="8064500" cy="3692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WYDATKI BIEŻĄCE </a:t>
            </a:r>
            <a:br>
              <a:rPr lang="pl-P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</a:br>
            <a:r>
              <a:rPr lang="pl-P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I MAJĄTKOWE</a:t>
            </a:r>
          </a:p>
          <a:p>
            <a:pPr algn="ctr">
              <a:defRPr/>
            </a:pPr>
            <a:r>
              <a:rPr lang="pl-P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ROK 2011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-757238" y="549275"/>
            <a:ext cx="2701926" cy="60007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W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Y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D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A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T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K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I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B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I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E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Ż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Ą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C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E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R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O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K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2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0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1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1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403350" y="-100013"/>
          <a:ext cx="7200800" cy="6835556"/>
        </p:xfrm>
        <a:graphic>
          <a:graphicData uri="http://schemas.openxmlformats.org/drawingml/2006/table">
            <a:tbl>
              <a:tblPr/>
              <a:tblGrid>
                <a:gridCol w="5936321"/>
                <a:gridCol w="1264479"/>
              </a:tblGrid>
              <a:tr h="216024">
                <a:tc>
                  <a:txBody>
                    <a:bodyPr/>
                    <a:lstStyle/>
                    <a:p>
                      <a:pPr algn="l" fontAlgn="b"/>
                      <a:endParaRPr lang="pl-PL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856" marR="3856" marT="385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l-PL" sz="1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856" marR="3856" marT="385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312">
                <a:tc>
                  <a:txBody>
                    <a:bodyPr/>
                    <a:lstStyle/>
                    <a:p>
                      <a:pPr algn="ctr" fontAlgn="t"/>
                      <a:r>
                        <a:rPr lang="pl-PL" sz="10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WYSZCZEGÓLNIENIE ZADAŃ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0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KWOTA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244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prac związanych z zabezpieczeniem fosy oraz ułożenia koryt betonowych przy drodze gminnej „Pasterniki”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/>
                      </a:r>
                      <a:b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</a:b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Podłopieniu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10 612,44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244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prac związanych z zabezpieczeniem osuwiska przy drodze gminnej pod Panem Smoleniem w Tymbarku (Góry 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Zęzów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)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5 105,98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480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prac przy udrożnieniu potoku przy drodze gminnej w kierunku Firmy „Joniec” w Tymbarku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3 761,34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23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zimowe utrzymanie dróg gminnych wraz z sprzątaniem po zimie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30 603,30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28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dostawa kruszywa i klińca na drogę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nr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906 „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Zęzów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Górska” w Tymbarku oraz praca ciągnika z walcem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4 612,80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23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i montaż luster drogowych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2 187,06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23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materiału do zimowego utrzymania dróg gminnych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8 605,08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336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kamienia łamanego, zakup płyt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„JOMB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” i klińca na drogę „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Bubulówka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” w Podłopieniu oraz praca koparki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2 830,11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23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remont przepustu na drodze gminnej „Do Rysia” w Piekiełku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1 782,27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23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remont dróg gminnych po okresie zimowym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6 564,51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23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remont drogi „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Kordeczkówka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” w Podłopieniu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7 000,00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404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kosztorysu inwestorskiego, przedmiaru robót i specyfikacji technicznej na remont drogi „Polnej”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3 000,00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23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chodnika „Nad Technikum” w Tymbarku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3 000,00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23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demontaż i montaż poręczy ochronnych na płycie rynku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1 640,00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544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kruszywa i korytek betonowych na drogę do osiedla „Za Rzeką” w Piekiełku oraz praca sprzętu przy wycinaniu drzew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2 695,95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23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klińca na drogę osiedlową „Rola” w Podłopieniu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3 911,40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199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utwardzenie i zabezpieczenie drogi osiedlowej oraz usługa koparko-ładowarką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„Tajdusie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” w 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Zamieściu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2 869,59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23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rowu odwadniającego z drogi „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Surdzielówka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” w Podłopieniu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2 000,00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23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wymiana przepustów przy drodze „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Kordeczkówka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” i „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Bubulówka”w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Zawadce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2 499,50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23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zabezpieczenie drogi „Zagórze” w Zawadce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2 500,00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23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zakupiono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płyty JOMB na drogę „Sołtystwo”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9 900,27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23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prace przy wykonaniu podstawy pod przystanek w Tymbarku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2 200,00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23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wiaty przystankowej w Tymbarku koło Cukierni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5 850,00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23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naprawa oraz posadowienie przystanku w Tymbarku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2 000,00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638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ekspertyzy geologiczno-inżynierskiej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określającej</a:t>
                      </a:r>
                      <a:r>
                        <a:rPr lang="pl-PL" sz="105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zasięg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terasy dolinnej lewostronnej rzeki „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Słopniczanka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” na odcinku od mostu dr kraj 28 do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oczyszczalni ścieków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 celu dokonania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korekty</a:t>
                      </a:r>
                      <a:r>
                        <a:rPr lang="pl-PL" sz="105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miejscowego</a:t>
                      </a:r>
                      <a:r>
                        <a:rPr lang="pl-PL" sz="105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planu</a:t>
                      </a:r>
                      <a:r>
                        <a:rPr lang="pl-PL" sz="105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zagospodarowania przestrzennego</a:t>
                      </a:r>
                      <a:r>
                        <a:rPr lang="pl-PL" sz="105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(ogranicz. </a:t>
                      </a:r>
                      <a:r>
                        <a:rPr lang="pl-PL" sz="1050" b="0" i="0" u="none" strike="noStrike" dirty="0" err="1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zas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. strefy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11 strefa osuwiskowa)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4 305,00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27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opracowanie  projektu zmian do Planu Zagospodarowani Przestrzennego Gminy Tymbark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14 981,40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23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prace porządkowe na zabytkowym obiekcie – Cmentarzu Wojennym 365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2 499,99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23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radiotelefonów przenośnych OSP Zawadka i OSP Piekiełko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3 599,98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23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laptopa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1 999,00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519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utylizację  azbestu z terenu gminy wydatkowano  25.999,06 zł . Zadanie to zrealizowano przy  dofinansowaniu Powiatu Limanowskiego w wysokości 10.000 zł . Dokonano odbioru 89,16 ton azbestu od  30 osób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25 999,06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244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dwóch bram wejściowych-przesuwanych na boisku rezerwowym celem zwiększenia bezpieczeństwa osób wchodzących-wychodzących na teren boiska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1 500,00</a:t>
                      </a:r>
                    </a:p>
                  </a:txBody>
                  <a:tcPr marL="3856" marR="3856" marT="38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23"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RAZEM:</a:t>
                      </a:r>
                    </a:p>
                  </a:txBody>
                  <a:tcPr marL="3856" marR="3856" marT="38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182 616,03</a:t>
                      </a:r>
                    </a:p>
                  </a:txBody>
                  <a:tcPr marL="3856" marR="3856" marT="38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-828675" y="260350"/>
            <a:ext cx="2700338" cy="6494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W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Y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D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A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T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K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I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M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A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J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Ą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T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K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O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W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E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R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O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K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2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0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1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1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835150" y="382588"/>
          <a:ext cx="6624736" cy="5804532"/>
        </p:xfrm>
        <a:graphic>
          <a:graphicData uri="http://schemas.openxmlformats.org/drawingml/2006/table">
            <a:tbl>
              <a:tblPr/>
              <a:tblGrid>
                <a:gridCol w="5461416"/>
                <a:gridCol w="1163320"/>
              </a:tblGrid>
              <a:tr h="216024">
                <a:tc>
                  <a:txBody>
                    <a:bodyPr/>
                    <a:lstStyle/>
                    <a:p>
                      <a:pPr algn="l" fontAlgn="b"/>
                      <a:endParaRPr lang="pl-PL" sz="7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529" marR="5529" marT="55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l-PL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529" marR="5529" marT="55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869">
                <a:tc>
                  <a:txBody>
                    <a:bodyPr/>
                    <a:lstStyle/>
                    <a:p>
                      <a:pPr algn="ctr" fontAlgn="t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WYSZCZEGÓLNIENIE ZADAŃ                                                   </a:t>
                      </a:r>
                      <a:r>
                        <a:rPr lang="pl-PL" sz="105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/>
                      </a:r>
                      <a:br>
                        <a:rPr lang="pl-PL" sz="105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</a:b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(</a:t>
                      </a:r>
                      <a:r>
                        <a:rPr lang="pl-PL" sz="1050" b="0" i="1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inwestycje i zakupy inwestycyjne)</a:t>
                      </a:r>
                      <a:endParaRPr lang="pl-PL" sz="1050" b="1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5529" marR="5529" marT="552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05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KWOTA</a:t>
                      </a:r>
                      <a:endParaRPr lang="pl-PL" sz="1050" b="1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5529" marR="5529" marT="552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934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Wymiana filtrów wody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36 849,57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934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Odbudowa drogi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„</a:t>
                      </a:r>
                      <a:r>
                        <a:rPr lang="pl-PL" sz="1050" b="0" i="0" u="none" strike="noStrike" dirty="0" err="1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Kwaśniakówka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” w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Podłopieniu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12 000,00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934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sali gimnastycznej przy Szkole Podstawowej w Piekiełku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1 599,00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934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Modernizacja dachu na budynku szkoły w Piekiełku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24 171,96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934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boiska wielofunkcyjnego w Zawadce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10 000,00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934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kanalizacji sanitarnej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84 890,22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934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 drogi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„Pod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Górę” w 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Zamieściu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33 014,96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934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zbiornika wody w 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Zamieściu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20 668,25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869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Wymiana sieci komputerowej  </a:t>
                      </a:r>
                      <a:r>
                        <a:rPr lang="pl-PL" sz="1050" b="0" i="1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(serwer </a:t>
                      </a:r>
                      <a:r>
                        <a:rPr lang="pl-PL" sz="1050" b="0" i="1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plików, szafa serwerowa, urządzenie zabezpieczające sieć ) </a:t>
                      </a:r>
                      <a:r>
                        <a:rPr lang="pl-PL" sz="1050" b="0" i="1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/>
                      </a:r>
                      <a:br>
                        <a:rPr lang="pl-PL" sz="1050" b="0" i="1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</a:b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Urzędzie Gminy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45 647,16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086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Uporządkowanie gospodarki wodno-ściekowej w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Gminie Tymbark odwierty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studni głębinowych, wymiana  i modernizacja sieci wodociągowej i kanalizacyjnej, połączenie ujęć wody pitnej) –  </a:t>
                      </a:r>
                      <a:r>
                        <a:rPr lang="pl-PL" sz="1050" b="0" i="1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końcowa realizacja zadania z 2010 roku – projekt unijny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55 965,00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934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Wymiana pomp wraz z osprzętem w stacji uzdatniania wody w Podłopieniu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28 843,44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934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Odbudowa drogi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„</a:t>
                      </a:r>
                      <a:r>
                        <a:rPr lang="pl-PL" sz="1050" b="0" i="0" u="none" strike="noStrike" dirty="0" err="1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Jackówka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”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 Piekiełku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120 646,53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158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Przebudowa drogi powiatowej nr 1632 K Kępanów –Tymbark , wykonanie chodnika w miejscu istniejącego pobocza w miejscowości Tymbark na odcinku od boiska Orlik do mostu na rzece Łososina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256 439,29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934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Modernizacja dróg gminnych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258 977,52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934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Odbudowa domu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Pana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Kozy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236 845,00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934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sprzętu do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Urzędu Gminy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9 245,68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934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Odbudowa drogi „Smagówka” w Podłopieniu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146 688,88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934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Modernizacja  drogi „Bukówka” w Podłopieniu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41 394,48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934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Dobudowa klatki schodowej wraz z  windą w Przedszkolu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Samorządowym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19 311,00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934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Amfiteatru w Tymbarku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2 214,00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934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Zakupy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inwestycyjne</a:t>
                      </a:r>
                      <a:r>
                        <a:rPr lang="pl-PL" sz="105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–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lokalizatora (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2000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),</a:t>
                      </a:r>
                      <a:r>
                        <a:rPr lang="pl-PL" sz="105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ciągnika YARMAR FF 205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20 000,00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934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Współuczestnictwo w zakupie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samochodu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dla Policji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3 000,00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934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Dofinansowanie</a:t>
                      </a:r>
                      <a:r>
                        <a:rPr lang="pl-PL" sz="105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zakupu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samochodu dla Komendy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Powiatowej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Straży Pożarnej w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Limanowej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5 000,00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934">
                <a:tc>
                  <a:txBody>
                    <a:bodyPr/>
                    <a:lstStyle/>
                    <a:p>
                      <a:pPr algn="l" fontAlgn="t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Przebudowa chodników przy Przedszkolu Samorządowym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7 380,00</a:t>
                      </a:r>
                    </a:p>
                  </a:txBody>
                  <a:tcPr marL="5529" marR="5529" marT="55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912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RAZEM:</a:t>
                      </a:r>
                    </a:p>
                  </a:txBody>
                  <a:tcPr marL="5529" marR="5529" marT="5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1 480 791,94</a:t>
                      </a:r>
                    </a:p>
                  </a:txBody>
                  <a:tcPr marL="5529" marR="5529" marT="5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900113" y="1196975"/>
            <a:ext cx="8064500" cy="3692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WYDATKI BIEŻĄCE </a:t>
            </a:r>
            <a:br>
              <a:rPr lang="pl-P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</a:br>
            <a:r>
              <a:rPr lang="pl-P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I MAJĄTKOWE</a:t>
            </a:r>
          </a:p>
          <a:p>
            <a:pPr algn="ctr">
              <a:defRPr/>
            </a:pPr>
            <a:r>
              <a:rPr lang="pl-P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ROK 2012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763713" y="188913"/>
          <a:ext cx="6552728" cy="5546227"/>
        </p:xfrm>
        <a:graphic>
          <a:graphicData uri="http://schemas.openxmlformats.org/drawingml/2006/table">
            <a:tbl>
              <a:tblPr/>
              <a:tblGrid>
                <a:gridCol w="5824647"/>
                <a:gridCol w="728081"/>
              </a:tblGrid>
              <a:tr h="136657">
                <a:tc>
                  <a:txBody>
                    <a:bodyPr/>
                    <a:lstStyle/>
                    <a:p>
                      <a:pPr algn="ctr" fontAlgn="t"/>
                      <a:r>
                        <a:rPr lang="pl-PL" sz="105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WYSZCZEGÓLNIENIE ZADAŃ</a:t>
                      </a:r>
                      <a:endParaRPr lang="pl-PL" sz="1050" b="1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4220" marR="4220" marT="4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05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KWOTA</a:t>
                      </a:r>
                      <a:endParaRPr lang="pl-PL" sz="1050" b="1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4220" marR="4220" marT="4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65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Płyty betonowe, kliniec, na 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droge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"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Dudówka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 w Tymbarku 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12 290,16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65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Płyty betonowe, kliniec na 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droge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"Sołtystwo" w 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Zamiesciu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38 771,08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65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Remont dróg po okresie zimowym 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7 985,89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65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Remont drogi "Nad Torem" w Podłopieniu 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98 121,88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65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Remont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</a:t>
                      </a:r>
                      <a:r>
                        <a:rPr lang="pl-PL" sz="105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i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"Zagroda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 w Zawadce 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24 934,58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65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Remont drogi "Zagonie" w Tymbarku 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36 574,88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78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Zimowe utrzymanie dróg wraz ze 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sprzataniem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po okresie zimowym 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35 410,21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65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Naprawa drogi gminnej "Na Stoku" w Tymbarku 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1 918,53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65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Naprawa i zabezpieczenie drogi "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Kowalikówka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 w Podłopieniu 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2 100,00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803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Dostawa i montaż barier energochłonnych przy drodze "Kopana Droga", "Sołtystwo", "Węglarka", "Rzeczna"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14 553,36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65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 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rozbiórke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płyt i wykonanie 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przepustow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na drodze "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Szwabówka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 w 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Zamieściu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2 575,85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65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Wymiana przepustów na drodze "Węglarka" w Piekiełku 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1 595,09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65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odwodnienia drogi gminnej "Plebańskie" w Tymbarku 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4 934,35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29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poszerzenia i niwelacja drogi przez zasypanie wąwozu "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Jamrozówka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 w Podłopieniu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3 075,00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6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projektu zmiany Miejscowego Planu Zagospodarowania Przestrzennego Gminy Tymbark 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14 999,85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65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obudowy grzejnika w sekretariacie Urzędu Gminy 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2 140,00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688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pochylni dla osób niepełnosprawnych                       </a:t>
                      </a:r>
                      <a:r>
                        <a:rPr lang="pl-PL" sz="1050" b="0" i="1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(umowa o dzieło+ materiały)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16 200,00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65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tablic informacyjnych do budynku Urzędu Gminy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3 198,00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65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trzech komputerów do inwestycji i księgowości 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6 669,56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65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Remont pomieszczeń w budynku Urzędu Gminy zajmowanych przez GOPS 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2 999,99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65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Czyszczenie instalacji CO i pieców w budynku Urzędu Gminy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2 000,00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34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linii zasilającej z zabezpieczeniem w pomieszczeniach ZEAS w budynku Urzędu Gminy 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2 275,00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4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namiotów plenerowych wraz z kompletem pasów i rynnami 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18 464,01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02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Produkcja i obsługa prezentacji filmowej Gminy Tymbark</a:t>
                      </a:r>
                      <a:r>
                        <a:rPr lang="pl-PL" sz="1050" b="0" i="1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(dofinansowanie EFRROW 10.500,00)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15 000,00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6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Remont remizy OSP w Tymbarku (w ramach programu Małopolskie Remizy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– </a:t>
                      </a:r>
                      <a:r>
                        <a:rPr lang="pl-PL" sz="1050" b="0" i="1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dofinansowanie 34.959,00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79 800,06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65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Hydrant i części do montażu obok remizy OSP Tk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1 069,00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65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witryn chłodniczych, termosów stalowych (podgrzewacze roll top) 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5 757,04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65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zestawów piknikowych (stoły i ławki) 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7 896,00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60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materiałów i wyposażenia na Świetlice Wiejską w 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Zamieściu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oraz zainstalowanie systemu sygnalizowania włamania (alarmu) </a:t>
                      </a:r>
                      <a:r>
                        <a:rPr lang="pl-PL" sz="1050" b="0" i="1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(dofinansowanie EFRROW 23.065,00)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39 840,69</a:t>
                      </a:r>
                    </a:p>
                  </a:txBody>
                  <a:tcPr marL="4220" marR="4220" marT="4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pole tekstowe 6"/>
          <p:cNvSpPr txBox="1"/>
          <p:nvPr/>
        </p:nvSpPr>
        <p:spPr>
          <a:xfrm>
            <a:off x="-757238" y="549275"/>
            <a:ext cx="2701926" cy="60007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W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Y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D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A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T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K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I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B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I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E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Ż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Ą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C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E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R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O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K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2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0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1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2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1763713" y="5732463"/>
          <a:ext cx="6552728" cy="973620"/>
        </p:xfrm>
        <a:graphic>
          <a:graphicData uri="http://schemas.openxmlformats.org/drawingml/2006/table">
            <a:tbl>
              <a:tblPr/>
              <a:tblGrid>
                <a:gridCol w="5832648"/>
                <a:gridCol w="720080"/>
              </a:tblGrid>
              <a:tr h="15789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"Do Zęzowa" w Piekiełku-kliniec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, rury, praca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walca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, koparki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, rowy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7 913,60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6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</a:t>
                      </a:r>
                      <a:r>
                        <a:rPr lang="pl-PL" sz="1050" b="0" i="0" u="none" strike="noStrike" dirty="0" err="1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Jackówka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„ w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Piekiełku-kliniec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, praca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walca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2 875,74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24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"Do 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Smotra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 w Piekiełku-kliniec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1 357,92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24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"Jasna" w Podłopieniu-kliniec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3 196,77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53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Smagówka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 w Podłopieniu-kliniec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1 188,18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59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"Jakubówka" w Podłopieniu-kliniec 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1 852,38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1619250" y="84138"/>
          <a:ext cx="7056784" cy="6631848"/>
        </p:xfrm>
        <a:graphic>
          <a:graphicData uri="http://schemas.openxmlformats.org/drawingml/2006/table">
            <a:tbl>
              <a:tblPr/>
              <a:tblGrid>
                <a:gridCol w="6480720"/>
                <a:gridCol w="576064"/>
              </a:tblGrid>
              <a:tr h="11124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"Kurkówka" w Podłopieniu-kliniec, praca koparki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3 131,04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77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Dudówka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 w Podłopieniu-kliniec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1 753,98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53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Kapralówka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 w Podłopieniu-korytka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1 499,99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77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Dyrlówka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 w Podłopieniu-korytka, rury, praca koparki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3 385,21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77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Tajdusiówka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 w Podłopieniu-kliniec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1 923,72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53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"Rola" w Podłopieniu-rury betonowe, praca koparki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2 304,25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59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Wysmolce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 w Podłopieniu-praca koparki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1 577,48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24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Kordeczkówka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 w Podłopieniu-praca koparki, kliniec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4 775,25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01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"Węglarka" w Tymbarku-rury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, kraty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na odwodnienie liniowe, praca koparki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7 380,09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95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"Do 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Smagi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 w Tymbarku-kliniec, płyty JOMB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7 158,60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59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"Cygańska" w Tymbarku-kliniec, płyty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JOMB</a:t>
                      </a:r>
                      <a:r>
                        <a:rPr lang="pl-PL" sz="105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k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orytka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10 859,67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01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"Zęzów-Górska" w Tymbarku-kliniec,korytka, płyty JOMB, wykonanie podłoża, rowy, przewóz płyt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13 226,81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53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"Rakówka" w Tymbarku-destrukt asfaltowy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5 000,00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8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"Plebańskie" w Tymbarku-żwirowanie i naprawa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10 499,99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77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"NOK-Leśna" w Tymbarku-praca koparki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1 799,99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53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Puty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 w 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Zamieściu-płyty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JOMB, korytka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2 397,03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8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"Sowy" w 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Zamieściu-kliniec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, płyty JOMB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2 346,54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53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"Tajdusie" w Zamieściu-kliniec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2 290,36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29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"Skrzatki" w 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Zamieściu-kliniec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, kamień, paca koparki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4 004,22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123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Juszczaki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 w Zawadce-rury, kliniec, praca koparki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4 878,82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123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Droga "Zagroda" w Zawadce-korytka, praca koparki 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4 075,64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303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i wymiana pompy obiegowej w budynku Przedszkola Samorządowego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2 070,49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423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Zabezpieczenie niecki basenowej w budynku Przedzkola Samorządowego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1 845,00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47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Demontaż i montaż grzejników w budynku Przedszkola Samorządowego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2 656,80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68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Naprawa sprzętu w budynku Przedszkola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Samorządowego (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system alarmowy, zmywarka, radioodtwarzacze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, automatyka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i kotłowni)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2 341,50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83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Usunięcie usterki instalacji CO, wymiana pomp i montaż pompy zatapialnej w budynku Przedszkola Samorządowego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2 795,20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77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pompy obiegowej do Hali Sportowej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1 418,19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8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laptopów i monitora LED do Gminazjum 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4 977,00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715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zestawów komputerowych do Szkoły Podstawowej w Zawdce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7 113,00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38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wyposażenia do Szkoły Podstawowej w Zawadce (szafki, suszarka, monitor,pralka, rower i komplet piłkarski,zestaw naprawczy)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5 385,12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89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drukarki wielofunkcyjnej i zestawów komputerowych do Szkoły Podstawowej w Podłopieniu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8 858,00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8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zestawu mebli do Szkoły Podstawowej w Podłopieniu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3 000,00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125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Roboty elektryczne w budynku Szkoły Podstawowej w Podłopieniu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2 200,00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77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wyposażenia do Szkoły Podstawowej w Tymbarku (suszarki do rąk, dywany, rolety,firanki)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4 001,03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538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mebli szkolnych do Szkoły Podstawowej w Tymbarku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4 029,48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36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Naprawa parkietu w sali gimnastycznej w Szkole Podstawowej w Tymbarku i inne naprawy bieżace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2 159,40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59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Wymiana kaloryferów w budynku Szkoły Podstawowej w Tymbarku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5 390,32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00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i wdrożenie oprogramowania Optivum do szkół i ZEAS 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15 440,00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60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RAZEM: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693 483,86</a:t>
                      </a:r>
                    </a:p>
                  </a:txBody>
                  <a:tcPr marL="2250" marR="2250" marT="22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-757238" y="549275"/>
            <a:ext cx="2701926" cy="60007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W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Y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D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A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T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K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I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B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I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E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Ż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Ą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C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E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R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O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K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2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0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1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2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1619250" y="115888"/>
          <a:ext cx="6840760" cy="6596468"/>
        </p:xfrm>
        <a:graphic>
          <a:graphicData uri="http://schemas.openxmlformats.org/drawingml/2006/table">
            <a:tbl>
              <a:tblPr/>
              <a:tblGrid>
                <a:gridCol w="5832648"/>
                <a:gridCol w="1008112"/>
              </a:tblGrid>
              <a:tr h="28957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WYSZCZEGÓLNIENIE ZADAŃ                                                      </a:t>
                      </a:r>
                      <a:br>
                        <a:rPr lang="pl-PL" sz="105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</a:br>
                      <a:r>
                        <a:rPr lang="pl-PL" sz="105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050" b="0" i="1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(inwestycje </a:t>
                      </a:r>
                      <a:r>
                        <a:rPr lang="pl-PL" sz="1050" b="0" i="1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i zakupy inwestycyjne)</a:t>
                      </a:r>
                      <a:endParaRPr lang="pl-PL" sz="1050" b="1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05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KWOTA</a:t>
                      </a:r>
                      <a:endParaRPr lang="pl-PL" sz="1050" b="1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4444" marR="4444" marT="44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57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Modernizacja i rozbudowa sieci wodociągowej i kanalizacyjnej w Gminie Tymbark –</a:t>
                      </a:r>
                      <a:r>
                        <a:rPr lang="pl-PL" sz="1050" b="0" i="1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projekt realizowany przy udziale środków pomocowych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608 457,44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128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Modernizacja i rozbudowa sieci wodociągowej i kanalizacyjnej w Gminie Tymbark – </a:t>
                      </a:r>
                      <a:r>
                        <a:rPr lang="pl-PL" sz="105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wydatki poza projektem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8 380,20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kanalizacji sanitarnej w Gminie Tymbark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24 600,00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Pompowanie studni głębinowych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5 000,00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Czyszczenie studni głębinowych 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10 000,00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zbiornika wody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oś.</a:t>
                      </a:r>
                      <a:r>
                        <a:rPr lang="pl-PL" sz="105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„</a:t>
                      </a:r>
                      <a:r>
                        <a:rPr lang="pl-PL" sz="1050" b="0" i="0" u="none" strike="noStrike" dirty="0" err="1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Zęzów-Dudówka„”w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Tymbarku.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20 172,00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Modernizacja dróg rolniczych oraz osiedlowych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50 000,00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792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przejścia dla pieszych na drodze powiatowej przy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Szkole Podstawowej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Tymbarku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17 220,00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drogi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„Pod Górę”</a:t>
                      </a:r>
                      <a:r>
                        <a:rPr lang="pl-PL" sz="105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 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Zamieściu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247 052,75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drogi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„</a:t>
                      </a:r>
                      <a:r>
                        <a:rPr lang="pl-PL" sz="1050" b="0" i="0" u="none" strike="noStrike" dirty="0" err="1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Pasykówka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”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  </a:t>
                      </a:r>
                      <a:r>
                        <a:rPr lang="pl-PL" sz="1050" b="0" i="0" u="none" strike="noStrike" dirty="0" err="1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Zamieściu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128 653,89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drogi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„</a:t>
                      </a:r>
                      <a:r>
                        <a:rPr lang="pl-PL" sz="1050" b="0" i="0" u="none" strike="noStrike" dirty="0" err="1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Bindówka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– Malarze”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 Zawadce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3 916,32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drogi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</a:t>
                      </a:r>
                      <a:r>
                        <a:rPr lang="pl-PL" sz="1050" b="0" i="0" u="none" strike="noStrike" dirty="0" err="1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Kwaśniakówka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 Podłopieniu"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19 164,63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drogi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„Działy” w 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Zamieściu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12 934,69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Odbudowa dróg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– „</a:t>
                      </a:r>
                      <a:r>
                        <a:rPr lang="pl-PL" sz="1050" b="0" i="0" u="none" strike="noStrike" dirty="0" err="1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Szawabówka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”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648 919,38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Odbudowa dróg –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„Zagroda”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 Zawadce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108 013,21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Odbudowa dróg –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„Rola”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 Podłopieniu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105 591,13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Adaptacja pomieszczeń UG serwerownia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14 708,93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agregatu prądotwórczego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8 200,00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sprzętu komputerowego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17 619,75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Dofinansowanie zakupu sam. dla Policji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8 500,00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Dofinansowanie zakupu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samochodu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dla PSP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4 000,00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parkingu przy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Szkole</a:t>
                      </a:r>
                      <a:r>
                        <a:rPr lang="pl-PL" sz="105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Podstawowej</a:t>
                      </a:r>
                      <a:r>
                        <a:rPr lang="pl-PL" sz="105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Zawadce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65 000,00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oprogramowania VULKAN dla ZEAS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4 199,99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Przebudowa sanitariatów w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Szkole Podstawowej</a:t>
                      </a:r>
                      <a:r>
                        <a:rPr lang="pl-PL" sz="105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w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Piekiełku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12 000,00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Wymiana drzwi w Przedszkolu Samorządowym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3 912,00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Modernizacja kotłowni w Przedszkolu Samorządowym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15 000,00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Modernizacja świetlicy w Przedszkolu Samorządowym 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5 904,00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29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Dobudowa kladki schodowej i szybu windy w Przedszkolu Samorządowym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198 347,61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2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i montaż windy w Przedszkolu Samorządowym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76 351,02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499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Montaż systemu przeciwwłamaniowego z budynku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Przedszkola</a:t>
                      </a:r>
                      <a:r>
                        <a:rPr lang="pl-PL" sz="105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Samorządowego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7 710,56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542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boiska wielofunkcyjnego w Zawadce – </a:t>
                      </a:r>
                      <a:r>
                        <a:rPr lang="pl-PL" sz="105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projekt realizowany przy udziale środków pomocowych dofinansowanie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232 051,55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499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sali gimnastycznej z zapleczem w miejscowości Piekiełko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974435.99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325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Amfiteatru 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49 200,00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wyposażenia –świetlica Zamieście</a:t>
                      </a:r>
                      <a:r>
                        <a:rPr lang="pl-PL" sz="1050" b="0" i="1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projekt realizowany przy udziale środków pomocowych 13.400,00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20 602,50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462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RAZEM: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2 761 383,55</a:t>
                      </a:r>
                    </a:p>
                  </a:txBody>
                  <a:tcPr marL="4444" marR="4444" marT="4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-828675" y="260350"/>
            <a:ext cx="2700338" cy="6494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W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Y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D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A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T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K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I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M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A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J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Ą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T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K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O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W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E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R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O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K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2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0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1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2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900113" y="1196975"/>
            <a:ext cx="8064500" cy="3692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WYDATKI BIEŻĄCE </a:t>
            </a:r>
            <a:br>
              <a:rPr lang="pl-P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</a:br>
            <a:r>
              <a:rPr lang="pl-P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I MAJĄTKOWE</a:t>
            </a:r>
          </a:p>
          <a:p>
            <a:pPr algn="ctr">
              <a:defRPr/>
            </a:pPr>
            <a:r>
              <a:rPr lang="pl-P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ROK 2013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1476375" y="508000"/>
          <a:ext cx="7056784" cy="5944851"/>
        </p:xfrm>
        <a:graphic>
          <a:graphicData uri="http://schemas.openxmlformats.org/drawingml/2006/table">
            <a:tbl>
              <a:tblPr/>
              <a:tblGrid>
                <a:gridCol w="5904656"/>
                <a:gridCol w="1152128"/>
              </a:tblGrid>
              <a:tr h="7200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WYSZCZEGÓLNIENIE ZADAŃ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781" marR="4781" marT="47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KWOTA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781" marR="4781" marT="478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387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drewnianej wiaty turystycznej w Tymbarku obok żółtego szlaku turystycznego na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Górę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Mogielica 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4 799,99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Materiały na kładkę pieszo jezdną 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10 087,39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57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Wymiana uszkodzonych elementów kładki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pieszo-jezdnej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łączącej drogę "Rzeczną" z "Ogrodową" w Tymbarku+ materiały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6 100,00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Kruszywo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na parking przy Szkole Podstawowej w Piekiełku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22 232,25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Remont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dróg po okresie zimowym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11 562,54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Zimowe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utrzymanie dróg wraz ze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sprzątaniem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po zimie 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68 446,97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Naprawa drogi gminnej "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Srokówka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 w Podłopieniu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5 006,96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Naprawa kanalizacji burzowej na ul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. Polnej 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 Tymbarku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1 908,89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Utwardzenie drogi gminnej "Jakubówka" w Podłopieniu i 4 zjazdów na drogę gminną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4 547,31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Uzupełnienie asfaltu na drodze "Węglarka" w Tymbarku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2 550,00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podbudowy na drodze "</a:t>
                      </a:r>
                      <a:r>
                        <a:rPr lang="pl-PL" sz="105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Podwisiołki</a:t>
                      </a: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 w Tymbarku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7 450,00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destruktu asfaltowego na drogę "Rakówka" w Tymbarku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4 999,99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wideorejestracji i ewidencji dróg gminnych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25 707,00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19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Rozbiórka budynku przedszkola w Piekiełku (roboty budowlane+opracowanie dokumentacji) 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13 776,00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405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dokumentacji utworzenia zespołu rekreacyjno-wypoczynkowego z zagospodarowaniem wsi Tymbark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13 075,00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szczunku nieruchomości-droga "Pod Góra"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6 875,00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Wypłata odszkodowań za działki przejęte pod drogę "Pod Góra"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15 541,09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Opracowanie projektu zmiany Miejscowego Planu Zagospodarowania przestrzennego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24 999,75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281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Renowacja pomnika ofiar II Wojny Światowej i wykonanie prac remontowych na cmentarzu wojennym 365 w Tymbarku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10 749,93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laptopa i zestawu komputerowego do UG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5 467,98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oprogramowania-Usuwanie odpadów+moduł płatności masowych+wdrożenie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5 500,00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mebli biurowych (pokój nr 12 i USC)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6 020,00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rejestratora rozmów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2 813,50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kamery monitorunjacej wejście do budynku UG i otoczenia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1 687,00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klimatyzatora do serwerowni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905,00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kas fiskalnych (4 </a:t>
                      </a:r>
                      <a:r>
                        <a:rPr lang="pl-PL" sz="105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szt.)</a:t>
                      </a:r>
                      <a:endParaRPr lang="pl-PL" sz="105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4 526,40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modernizacji strony www (projekt szablonu)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3 075,00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tablic z nazwami osiedli oraz słupkami stalowymi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14 870,70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Remont remizy OSP Tymbark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64 101,50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19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Remont ścianki działowej w budynku Przedszkola Samorządowego w Tymbarku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8 600,00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Utylizacja materiałów zawierających azbest z terenu Gminy Tymbark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19 653,84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trąbki dla orkiestry "Tymbarski Ton"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3 450,00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5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Remont świetlicy wiejskiej w Zamieściu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4 500,00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918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RAZEM: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05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405 586,98</a:t>
                      </a:r>
                    </a:p>
                  </a:txBody>
                  <a:tcPr marL="4781" marR="4781" marT="47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-612775" y="549275"/>
            <a:ext cx="2016125" cy="60007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W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Y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D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A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T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K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I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B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I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E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Ż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Ą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C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E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R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O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K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2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0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1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3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1403350" y="525463"/>
          <a:ext cx="7056784" cy="5490300"/>
        </p:xfrm>
        <a:graphic>
          <a:graphicData uri="http://schemas.openxmlformats.org/drawingml/2006/table">
            <a:tbl>
              <a:tblPr/>
              <a:tblGrid>
                <a:gridCol w="5976664"/>
                <a:gridCol w="1080120"/>
              </a:tblGrid>
              <a:tr h="43542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WYSZCZEGÓLNIENIE ZADAŃ                                                                </a:t>
                      </a:r>
                    </a:p>
                    <a:p>
                      <a:pPr algn="ctr" fontAlgn="b"/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(inwestycje </a:t>
                      </a:r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i zakupy inwestycyjne</a:t>
                      </a: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)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KWOTA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6935" marR="6935" marT="69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428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Modernizacja i rozbudowa sieci wodociągowej i kanalizacyjnej w Gminie Tymbark –</a:t>
                      </a:r>
                      <a:r>
                        <a:rPr lang="pl-PL" sz="1200" b="0" i="1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projekt realizowany przy udziale środków pomocowych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1 764 292,10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714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zbiornika wody i studni na osiedlu Góry Rysie w </a:t>
                      </a:r>
                      <a:r>
                        <a:rPr lang="pl-PL" sz="120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Zamieściu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199 110,43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714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Gospodarka ściekowa w Gminie Tymbark I etap </a:t>
                      </a:r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– dokumentacja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2 499,99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714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Modernizacja i rozbudowa sieci wodociągowej i kanalizacyjnej w Gminie Tymbark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79 594,13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714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Modernizacja dróg rolniczych 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60 230,00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714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projektu chodnika przy drodze powiatowej Tymbark-Piekiełko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22 140,00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714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Przebudowa drogi „Polnej” w Tymbarku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395 136,92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714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Modernizacja dróg gminnych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159 196,08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859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Odbudowa drogi gminnej "</a:t>
                      </a:r>
                      <a:r>
                        <a:rPr lang="pl-PL" sz="120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Dudówka</a:t>
                      </a:r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 </a:t>
                      </a:r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</a:t>
                      </a:r>
                      <a:r>
                        <a:rPr lang="pl-PL" sz="120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Podłopieniu </a:t>
                      </a:r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oraz drogi gminnej "Na </a:t>
                      </a:r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Paproć” w </a:t>
                      </a:r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Tymbarku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343 095,19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Przebudowa dróg w ramach odbudowy dróg: Bubulówka i Kurkówka w Podłopieniu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342 414,04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714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placu wokół budynku Szkoły Podstawowej w Piekiełku  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17 000,00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714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parkingu przy Szkole Podstawowej w Zawadce II etap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64 874,38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644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Odnawialne źródła energii i termomodernizacja budynków oświatowych w Gminie Tymbark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21 771,00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714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Dofinansowanie zakupu </a:t>
                      </a:r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samochodu </a:t>
                      </a:r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dla Komendy Powiatowej Policji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4 000,00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714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Dotacja celowa za zakup </a:t>
                      </a:r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samochodu strażackiego dla </a:t>
                      </a:r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OSP Tymbark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200 000,00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714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Dobudowa klatki schodowej i szybu windy w Przedszkolu Samorządowym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54 005,86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714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ogrodzenia przy </a:t>
                      </a:r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budynku </a:t>
                      </a:r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Przedszkola </a:t>
                      </a:r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Samorządowego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3 500,00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689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pieca </a:t>
                      </a:r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konwekcyjno-parowego – stołówka </a:t>
                      </a:r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przy Szkole Podstawowej w Tymbarku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8 985,00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714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projektu oświetlenia ulicznego – Jasna Podłopień, Zamieście, Słopnice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9 840,00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714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zaplecza sportowego przy boisku wielofunkcyjnym w Podłopieniu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14 000,00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069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sali gimnastycznej z zapleczem w miejscowości Piekiełko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462 994,36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449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1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RAZEM: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4 228 679,48</a:t>
                      </a:r>
                    </a:p>
                  </a:txBody>
                  <a:tcPr marL="6935" marR="6935" marT="69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-828675" y="260350"/>
            <a:ext cx="2700338" cy="6494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W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Y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D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A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T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K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I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M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A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J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Ą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T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K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O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W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E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R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O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K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2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0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1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3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900113" y="1196975"/>
            <a:ext cx="8064500" cy="3692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WYDATKI BIEŻĄCE </a:t>
            </a:r>
            <a:br>
              <a:rPr lang="pl-P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</a:br>
            <a:r>
              <a:rPr lang="pl-P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I MAJĄTKOWE</a:t>
            </a:r>
          </a:p>
          <a:p>
            <a:pPr algn="ctr">
              <a:defRPr/>
            </a:pPr>
            <a:r>
              <a:rPr lang="pl-P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ROK 2014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-612775" y="549275"/>
            <a:ext cx="2016125" cy="60007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W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Y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D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A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T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K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I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B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I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E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Ż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Ą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C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E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R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O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K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2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0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1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+mn-cs"/>
              </a:rPr>
              <a:t>4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331913" y="476250"/>
          <a:ext cx="7416824" cy="5544254"/>
        </p:xfrm>
        <a:graphic>
          <a:graphicData uri="http://schemas.openxmlformats.org/drawingml/2006/table">
            <a:tbl>
              <a:tblPr/>
              <a:tblGrid>
                <a:gridCol w="6388749"/>
                <a:gridCol w="1028075"/>
              </a:tblGrid>
              <a:tr h="265472"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WYSZCZEGÓLNIENIE ZADAŃ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7794" marR="7794" marT="77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KWOTA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7794" marR="7794" marT="77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Remonty cząstkowe emulsją i grysami dróg gminnych po zimie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17 682,22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Zimowe utrzymanie dróg gminnych i dodatkowe zadania z zakresu utrzymania dróg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47 400,00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naprawy drogi "Do Drzyzgi" i podbudowy dr."Podwisiołki"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9 080,62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Demontaż płyt na drodze "</a:t>
                      </a:r>
                      <a:r>
                        <a:rPr lang="pl-PL" sz="140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Zarąbki</a:t>
                      </a:r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 w Zawadce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3 800,00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Usługa spycharką na drodze "</a:t>
                      </a:r>
                      <a:r>
                        <a:rPr lang="pl-PL" sz="140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Zagórze-Zarąbki</a:t>
                      </a:r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 w Zawadce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6 691,20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Remont </a:t>
                      </a:r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drogi</a:t>
                      </a:r>
                      <a:r>
                        <a:rPr lang="pl-PL" sz="140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gminnej</a:t>
                      </a:r>
                      <a:r>
                        <a:rPr lang="pl-PL" sz="140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</a:t>
                      </a:r>
                      <a:r>
                        <a:rPr lang="pl-PL" sz="1400" b="0" i="0" u="none" strike="noStrike" dirty="0" err="1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Dyrlówka</a:t>
                      </a:r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 w Podłopieniu i "</a:t>
                      </a:r>
                      <a:r>
                        <a:rPr lang="pl-PL" sz="140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Zarąbki-Piekiełko</a:t>
                      </a:r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 w Zawadce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159 061,69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936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Usługi geodezyjne-ustalenie linii brzegowej w </a:t>
                      </a:r>
                      <a:r>
                        <a:rPr lang="pl-PL" sz="140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obr</a:t>
                      </a:r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. dz. 879/1;878/2;864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4 920,00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296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map z projektem podziału pod budowę drogi </a:t>
                      </a:r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gminnej</a:t>
                      </a:r>
                      <a:r>
                        <a:rPr lang="pl-PL" sz="140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"Działy</a:t>
                      </a:r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8 739,15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map z projektem podziału pod budowę drogi </a:t>
                      </a:r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gminnej</a:t>
                      </a:r>
                      <a:r>
                        <a:rPr lang="pl-PL" sz="140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</a:t>
                      </a:r>
                      <a:r>
                        <a:rPr lang="pl-PL" sz="1400" b="0" i="0" u="none" strike="noStrike" dirty="0" err="1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Bindówka</a:t>
                      </a:r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4 821,60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328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Montaż drzwi stalowych w budynku Szkoły Podstawowej w Piekiełku (pomieszczenia archiwum)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2 999,99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Opracowanie projektu zmian </a:t>
                      </a:r>
                      <a:r>
                        <a:rPr lang="pl-PL" sz="1400" b="0" i="1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Miejscowego Planu Zagospodarowania Przestrzenne</a:t>
                      </a:r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go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4 920,00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800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Zmiana </a:t>
                      </a:r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studium </a:t>
                      </a:r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uwarunkowań </a:t>
                      </a:r>
                      <a:r>
                        <a:rPr lang="pl-PL" sz="1400" b="0" i="1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Miejscowego Planu Zagospodarowania Przestrzennego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4 059,00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laptopa 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1 680,00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map turystycznych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3 600,00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pomp zatapialno-ściekowych (</a:t>
                      </a:r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szt.) </a:t>
                      </a:r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Szkoła Piekiełko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1 070,00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agregata prądotwórczego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3 119,00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konstrukcji </a:t>
                      </a:r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stalowej – kojec dla </a:t>
                      </a:r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psów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2 010,00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wykładziny ochronnej </a:t>
                      </a:r>
                      <a:r>
                        <a:rPr lang="pl-PL" sz="1400" b="0" i="1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Touchdown</a:t>
                      </a:r>
                      <a:r>
                        <a:rPr lang="pl-PL" sz="1400" b="0" i="1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na </a:t>
                      </a:r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salę </a:t>
                      </a:r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gimnastyczną w Piekiełku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13 284,00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814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Razem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298 938,47</a:t>
                      </a:r>
                    </a:p>
                  </a:txBody>
                  <a:tcPr marL="7794" marR="7794" marT="77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1331913" y="333375"/>
          <a:ext cx="7344816" cy="6014936"/>
        </p:xfrm>
        <a:graphic>
          <a:graphicData uri="http://schemas.openxmlformats.org/drawingml/2006/table">
            <a:tbl>
              <a:tblPr/>
              <a:tblGrid>
                <a:gridCol w="6192688"/>
                <a:gridCol w="1152128"/>
              </a:tblGrid>
              <a:tr h="32580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WYSZCZEGÓLNIENIE ZADAŃ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                                                                                 </a:t>
                      </a:r>
                    </a:p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(inwestycje </a:t>
                      </a:r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i zakupy inwestycyjne)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KWOTA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078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kanalizacji sanitarnej w Gminie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Tymbark</a:t>
                      </a:r>
                      <a:r>
                        <a:rPr lang="pl-PL" sz="110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(wykonanie</a:t>
                      </a:r>
                      <a:r>
                        <a:rPr lang="pl-PL" sz="110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map </a:t>
                      </a:r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i dokumentacji)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1 968,00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58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zbiornika wody i studni  na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osiedlu</a:t>
                      </a:r>
                      <a:r>
                        <a:rPr lang="pl-PL" sz="110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Góry </a:t>
                      </a:r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Rysie w </a:t>
                      </a:r>
                      <a:r>
                        <a:rPr lang="pl-PL" sz="1100" b="0" i="0" u="none" strike="noStrike" dirty="0" err="1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Zamieściu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128 494,29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71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zbiornika wody wraz z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przyłączami </a:t>
                      </a:r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istniejących </a:t>
                      </a:r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studni głębinowych oś.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</a:t>
                      </a:r>
                      <a:r>
                        <a:rPr lang="pl-PL" sz="1100" b="0" i="0" u="none" strike="noStrike" dirty="0" err="1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Zęzów-Dudówka</a:t>
                      </a:r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500,00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58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gruntu dz.477/2 pod studnię głębinową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5 902,06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198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chodnika przy drodze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powiatowej </a:t>
                      </a:r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 Piekiełku dofinansowanie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zadania realizowane</a:t>
                      </a:r>
                      <a:r>
                        <a:rPr lang="pl-PL" sz="110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przez Starostwo </a:t>
                      </a:r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Powiatowe 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0,00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80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chodnika przy drodze powiatowej  Piekiełko-Tymbark w miejscowości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Tymbark </a:t>
                      </a:r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– projekt </a:t>
                      </a:r>
                      <a:r>
                        <a:rPr lang="pl-PL" sz="1100" b="0" i="1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realizowany przy udziale środków pomocowych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650 000,00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574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chodnika przy drodze powiatowej  Piekiełko-Tymbark w miejscowości Tymbark-  </a:t>
                      </a:r>
                      <a:r>
                        <a:rPr lang="pl-PL" sz="1100" b="0" i="1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wydatki poza projektem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14 000,00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58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Przebudowa i budowa dróg gminnych i placów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83 807,76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58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drogi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</a:t>
                      </a:r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Do Rysia" dz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. nr 286 </a:t>
                      </a:r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 Piekiełku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0,00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58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wieży widokowej na Górze Paproć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0,00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58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działki w </a:t>
                      </a:r>
                      <a:r>
                        <a:rPr lang="pl-PL" sz="110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Zamieściu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6 938,96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80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oprogramowania elektronicznego obiegu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dokumentów, </a:t>
                      </a:r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rozbudowa </a:t>
                      </a:r>
                      <a:r>
                        <a:rPr lang="pl-PL" sz="1100" b="0" i="0" u="none" strike="noStrike" dirty="0" err="1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monitorigu</a:t>
                      </a:r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oraz opracowanie portalu mapowego (PZP) dla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Urzędu </a:t>
                      </a:r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Gminy 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18 224,60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58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Dofinansowanie zakupu samochodu dla Policji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5 500,00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58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parkingu przy Szkole w Piekiełku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64 976,04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58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tablicy interaktywnej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– Szkoła Podstawowa </a:t>
                      </a:r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Tymbark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0,00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58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Modernizacja budynku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Szkoły</a:t>
                      </a:r>
                      <a:r>
                        <a:rPr lang="pl-PL" sz="110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Podstawowej </a:t>
                      </a:r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 Piekiełku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27 000,00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58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ocieplenia ściany zewnętrznej w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budynku</a:t>
                      </a:r>
                      <a:r>
                        <a:rPr lang="pl-PL" sz="110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Szkoły</a:t>
                      </a:r>
                      <a:r>
                        <a:rPr lang="pl-PL" sz="110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Podstawowej </a:t>
                      </a:r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 Zawadce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20 000,00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58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oświetlenia ulicznego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–  Zamieście-Słopnice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20 000,00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26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Wykonanie planu gospodarki niskoemisyjnej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– </a:t>
                      </a:r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projekt </a:t>
                      </a:r>
                      <a:r>
                        <a:rPr lang="pl-PL" sz="1100" b="0" i="1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realizowany przy udziale środków pomocowych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0,00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58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lodowiska w Tymbarku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400 000,00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58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zaplecza sportowego przy boisku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wielofunkcyjnym</a:t>
                      </a:r>
                      <a:r>
                        <a:rPr lang="pl-PL" sz="1100" b="0" i="0" u="none" strike="noStrike" baseline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 </a:t>
                      </a:r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Podłopieniu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100 000,00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80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Utworzenie zespołu rekreacyjno-wypoczynkowego wraz z zagospodarowaniem terenu Wsi Tymbark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– </a:t>
                      </a:r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projekt </a:t>
                      </a:r>
                      <a:r>
                        <a:rPr lang="pl-PL" sz="1100" b="0" i="1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realizowany przy udziale środków pomocowych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5210" marR="5210" marT="52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509 235,55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58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Modernizacja  drogi rolniczej 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</a:t>
                      </a:r>
                      <a:r>
                        <a:rPr lang="pl-PL" sz="1100" b="0" i="0" u="none" strike="noStrike" dirty="0" err="1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Zęzów</a:t>
                      </a:r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" w Piekiełku dz</a:t>
                      </a:r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. nr 133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64 000,00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58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Modernizacja dachu na budynku Przedszkola Samorządowego w Tymbarku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5 859,57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58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Zakup ksero-drukarki do UG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11 808,00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587">
                <a:tc>
                  <a:txBody>
                    <a:bodyPr/>
                    <a:lstStyle/>
                    <a:p>
                      <a:pPr algn="l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Budowa dróg gminnych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1 500 000,00</a:t>
                      </a:r>
                    </a:p>
                  </a:txBody>
                  <a:tcPr marL="5210" marR="5210" marT="5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587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 </a:t>
                      </a:r>
                      <a:r>
                        <a:rPr lang="pl-PL" sz="1100" b="1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Razem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5210" marR="5210" marT="5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3 638 214,83</a:t>
                      </a:r>
                    </a:p>
                  </a:txBody>
                  <a:tcPr marL="5210" marR="5210" marT="5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-865188" y="260350"/>
            <a:ext cx="2700338" cy="6494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W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Y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D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A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T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K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I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M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A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J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Ą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T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K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O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W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E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R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O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K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 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2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0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1</a:t>
            </a:r>
          </a:p>
          <a:p>
            <a:pPr algn="ctr">
              <a:defRPr/>
            </a:pPr>
            <a:r>
              <a:rPr lang="pl-P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4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900113" y="1196975"/>
            <a:ext cx="8064500" cy="4708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Łącznie wy</a:t>
            </a:r>
            <a:r>
              <a:rPr lang="pl-PL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datki  rzeczowe</a:t>
            </a:r>
          </a:p>
          <a:p>
            <a:pPr algn="ctr">
              <a:defRPr/>
            </a:pPr>
            <a:r>
              <a:rPr lang="pl-PL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2011 – 2014</a:t>
            </a:r>
          </a:p>
          <a:p>
            <a:pPr algn="ctr">
              <a:defRPr/>
            </a:pPr>
            <a:endParaRPr lang="pl-PL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  <a:p>
            <a:pPr algn="ctr">
              <a:defRPr/>
            </a:pPr>
            <a:r>
              <a:rPr lang="pl-PL" sz="8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13 689 695 zł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755650" y="1773238"/>
            <a:ext cx="8064500" cy="3477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Łącznie wykonaliśmy: </a:t>
            </a:r>
          </a:p>
          <a:p>
            <a:pPr algn="ctr">
              <a:defRPr/>
            </a:pPr>
            <a:endParaRPr lang="pl-PL" sz="4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  <a:p>
            <a:pPr algn="ctr">
              <a:defRPr/>
            </a:pPr>
            <a:r>
              <a:rPr lang="pl-PL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156 zadań bieżących </a:t>
            </a:r>
          </a:p>
          <a:p>
            <a:pPr algn="ctr">
              <a:defRPr/>
            </a:pPr>
            <a:endParaRPr lang="pl-PL" sz="4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  <a:p>
            <a:pPr algn="ctr">
              <a:defRPr/>
            </a:pPr>
            <a:r>
              <a:rPr lang="pl-PL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106 zadań majątkowych</a:t>
            </a:r>
            <a:endParaRPr lang="pl-PL" sz="4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35100" y="620688"/>
            <a:ext cx="7499350" cy="5627712"/>
          </a:xfrm>
        </p:spPr>
        <p:txBody>
          <a:bodyPr/>
          <a:lstStyle/>
          <a:p>
            <a:pPr algn="ctr">
              <a:buNone/>
            </a:pPr>
            <a:r>
              <a:rPr lang="pl-PL" sz="6000" b="1" dirty="0" smtClean="0"/>
              <a:t>W ciągu 4 lat wykonaliśmy:</a:t>
            </a:r>
          </a:p>
          <a:p>
            <a:pPr algn="ctr">
              <a:buNone/>
            </a:pPr>
            <a:endParaRPr lang="pl-PL" sz="6000" dirty="0" smtClean="0"/>
          </a:p>
          <a:p>
            <a:pPr algn="ctr"/>
            <a:r>
              <a:rPr lang="pl-PL" sz="6000" b="1" dirty="0" smtClean="0"/>
              <a:t>Kanalizacja :       2.397,0 m</a:t>
            </a:r>
            <a:endParaRPr lang="pl-PL" sz="6000" dirty="0" smtClean="0"/>
          </a:p>
          <a:p>
            <a:pPr algn="ctr"/>
            <a:r>
              <a:rPr lang="pl-PL" sz="6000" b="1" dirty="0" smtClean="0"/>
              <a:t>Wodociągi:       10.408,5 m</a:t>
            </a:r>
            <a:endParaRPr lang="pl-PL" sz="6000" dirty="0" smtClean="0"/>
          </a:p>
          <a:p>
            <a:pPr algn="ctr"/>
            <a:r>
              <a:rPr lang="pl-PL" sz="6000" b="1" dirty="0" smtClean="0"/>
              <a:t> Drogi:               15.411,00 m</a:t>
            </a:r>
            <a:endParaRPr lang="pl-PL" sz="6000" dirty="0" smtClean="0"/>
          </a:p>
          <a:p>
            <a:endParaRPr lang="pl-PL" dirty="0"/>
          </a:p>
        </p:txBody>
      </p:sp>
    </p:spTree>
  </p:cSld>
  <p:clrMapOvr>
    <a:masterClrMapping/>
  </p:clrMapOvr>
  <p:transition>
    <p:wedg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silenie">
  <a:themeElements>
    <a:clrScheme name="Przesileni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Przesileni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rzesileni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1646</TotalTime>
  <Words>5315</Words>
  <Application>Microsoft Office PowerPoint</Application>
  <PresentationFormat>Pokaz na ekranie (4:3)</PresentationFormat>
  <Paragraphs>2051</Paragraphs>
  <Slides>103</Slides>
  <Notes>95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103</vt:i4>
      </vt:variant>
    </vt:vector>
  </HeadingPairs>
  <TitlesOfParts>
    <vt:vector size="104" baseType="lpstr">
      <vt:lpstr>Przesilenie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  <vt:lpstr>Slajd 26</vt:lpstr>
      <vt:lpstr>Slajd 27</vt:lpstr>
      <vt:lpstr>Slajd 28</vt:lpstr>
      <vt:lpstr>Slajd 29</vt:lpstr>
      <vt:lpstr>Slajd 30</vt:lpstr>
      <vt:lpstr>Slajd 31</vt:lpstr>
      <vt:lpstr>Slajd 32</vt:lpstr>
      <vt:lpstr>Slajd 33</vt:lpstr>
      <vt:lpstr>Slajd 34</vt:lpstr>
      <vt:lpstr>Slajd 35</vt:lpstr>
      <vt:lpstr>Slajd 36</vt:lpstr>
      <vt:lpstr>Slajd 37</vt:lpstr>
      <vt:lpstr>Slajd 38</vt:lpstr>
      <vt:lpstr>Slajd 39</vt:lpstr>
      <vt:lpstr>Slajd 40</vt:lpstr>
      <vt:lpstr>Slajd 41</vt:lpstr>
      <vt:lpstr>Slajd 42</vt:lpstr>
      <vt:lpstr>Slajd 43</vt:lpstr>
      <vt:lpstr>Slajd 44</vt:lpstr>
      <vt:lpstr>Slajd 45</vt:lpstr>
      <vt:lpstr>Slajd 46</vt:lpstr>
      <vt:lpstr>Slajd 47</vt:lpstr>
      <vt:lpstr>Slajd 48</vt:lpstr>
      <vt:lpstr>Slajd 49</vt:lpstr>
      <vt:lpstr>Slajd 50</vt:lpstr>
      <vt:lpstr>Slajd 51</vt:lpstr>
      <vt:lpstr>Slajd 52</vt:lpstr>
      <vt:lpstr>Slajd 53</vt:lpstr>
      <vt:lpstr>Slajd 54</vt:lpstr>
      <vt:lpstr>Slajd 55</vt:lpstr>
      <vt:lpstr>Slajd 56</vt:lpstr>
      <vt:lpstr>Slajd 57</vt:lpstr>
      <vt:lpstr>Slajd 58</vt:lpstr>
      <vt:lpstr>Slajd 59</vt:lpstr>
      <vt:lpstr>Slajd 60</vt:lpstr>
      <vt:lpstr>Slajd 61</vt:lpstr>
      <vt:lpstr>Slajd 62</vt:lpstr>
      <vt:lpstr>Slajd 63</vt:lpstr>
      <vt:lpstr>Slajd 64</vt:lpstr>
      <vt:lpstr>Slajd 65</vt:lpstr>
      <vt:lpstr>Slajd 66</vt:lpstr>
      <vt:lpstr>Slajd 67</vt:lpstr>
      <vt:lpstr>Slajd 68</vt:lpstr>
      <vt:lpstr>Slajd 69</vt:lpstr>
      <vt:lpstr>Slajd 70</vt:lpstr>
      <vt:lpstr>Slajd 71</vt:lpstr>
      <vt:lpstr>Slajd 72</vt:lpstr>
      <vt:lpstr>Slajd 73</vt:lpstr>
      <vt:lpstr>Slajd 74</vt:lpstr>
      <vt:lpstr>Slajd 75</vt:lpstr>
      <vt:lpstr>Slajd 76</vt:lpstr>
      <vt:lpstr>Slajd 77</vt:lpstr>
      <vt:lpstr>Slajd 78</vt:lpstr>
      <vt:lpstr>Slajd 79</vt:lpstr>
      <vt:lpstr>Slajd 80</vt:lpstr>
      <vt:lpstr>Slajd 81</vt:lpstr>
      <vt:lpstr>Slajd 82</vt:lpstr>
      <vt:lpstr>Slajd 83</vt:lpstr>
      <vt:lpstr>Slajd 84</vt:lpstr>
      <vt:lpstr>Slajd 85</vt:lpstr>
      <vt:lpstr>Slajd 86</vt:lpstr>
      <vt:lpstr>Slajd 87</vt:lpstr>
      <vt:lpstr>Slajd 88</vt:lpstr>
      <vt:lpstr>Slajd 89</vt:lpstr>
      <vt:lpstr>Slajd 90</vt:lpstr>
      <vt:lpstr>Slajd 91</vt:lpstr>
      <vt:lpstr>Slajd 92</vt:lpstr>
      <vt:lpstr>Slajd 93</vt:lpstr>
      <vt:lpstr>Slajd 94</vt:lpstr>
      <vt:lpstr>Slajd 95</vt:lpstr>
      <vt:lpstr>Slajd 96</vt:lpstr>
      <vt:lpstr>Slajd 97</vt:lpstr>
      <vt:lpstr>Slajd 98</vt:lpstr>
      <vt:lpstr>Slajd 99</vt:lpstr>
      <vt:lpstr>Slajd 100</vt:lpstr>
      <vt:lpstr>Slajd 101</vt:lpstr>
      <vt:lpstr>Slajd 102</vt:lpstr>
      <vt:lpstr>Slajd 103</vt:lpstr>
    </vt:vector>
  </TitlesOfParts>
  <Company>Urząd Gminy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UG TYMBARK</dc:creator>
  <cp:lastModifiedBy>Marcin Bogacz</cp:lastModifiedBy>
  <cp:revision>190</cp:revision>
  <dcterms:created xsi:type="dcterms:W3CDTF">2014-09-29T10:31:54Z</dcterms:created>
  <dcterms:modified xsi:type="dcterms:W3CDTF">2014-11-05T13:55:52Z</dcterms:modified>
</cp:coreProperties>
</file>