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90" r:id="rId1"/>
  </p:sldMasterIdLst>
  <p:notesMasterIdLst>
    <p:notesMasterId r:id="rId27"/>
  </p:notesMasterIdLst>
  <p:sldIdLst>
    <p:sldId id="473" r:id="rId2"/>
    <p:sldId id="474" r:id="rId3"/>
    <p:sldId id="475" r:id="rId4"/>
    <p:sldId id="478" r:id="rId5"/>
    <p:sldId id="476" r:id="rId6"/>
    <p:sldId id="477" r:id="rId7"/>
    <p:sldId id="392" r:id="rId8"/>
    <p:sldId id="487" r:id="rId9"/>
    <p:sldId id="393" r:id="rId10"/>
    <p:sldId id="394" r:id="rId11"/>
    <p:sldId id="506" r:id="rId12"/>
    <p:sldId id="515" r:id="rId13"/>
    <p:sldId id="499" r:id="rId14"/>
    <p:sldId id="500" r:id="rId15"/>
    <p:sldId id="501" r:id="rId16"/>
    <p:sldId id="502" r:id="rId17"/>
    <p:sldId id="503" r:id="rId18"/>
    <p:sldId id="504" r:id="rId19"/>
    <p:sldId id="505" r:id="rId20"/>
    <p:sldId id="516" r:id="rId21"/>
    <p:sldId id="494" r:id="rId22"/>
    <p:sldId id="490" r:id="rId23"/>
    <p:sldId id="492" r:id="rId24"/>
    <p:sldId id="497" r:id="rId25"/>
    <p:sldId id="489" r:id="rId26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333333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53" autoAdjust="0"/>
    <p:restoredTop sz="96404" autoAdjust="0"/>
  </p:normalViewPr>
  <p:slideViewPr>
    <p:cSldViewPr>
      <p:cViewPr varScale="1">
        <p:scale>
          <a:sx n="111" d="100"/>
          <a:sy n="111" d="100"/>
        </p:scale>
        <p:origin x="146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6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146"/>
    </p:cViewPr>
  </p:sorterViewPr>
  <p:notesViewPr>
    <p:cSldViewPr>
      <p:cViewPr varScale="1">
        <p:scale>
          <a:sx n="81" d="100"/>
          <a:sy n="81" d="100"/>
        </p:scale>
        <p:origin x="285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DABB9940-7955-4376-BE0D-7F0D0A4B305F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5012BB4-56A3-4265-A8F9-44673D7299F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45689A9-3441-4823-B27A-5BCD86132CC5}" type="slidenum">
              <a:rPr lang="pl-PL" altLang="pl-PL" smtClean="0"/>
              <a:pPr/>
              <a:t>1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904AFCA-D3ED-4337-A66E-79E4ADF1C5F4}" type="slidenum">
              <a:rPr lang="pl-PL" altLang="pl-PL" smtClean="0"/>
              <a:pPr/>
              <a:t>2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0EE1C5-6E3F-4CD4-8F74-42576A1C7636}" type="slidenum">
              <a:rPr lang="pl-PL" altLang="pl-PL" smtClean="0"/>
              <a:pPr/>
              <a:t>3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458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83B2692-0050-4ED1-99A6-E929EF18A673}" type="slidenum">
              <a:rPr lang="pl-PL" altLang="pl-PL" smtClean="0"/>
              <a:pPr/>
              <a:t>4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662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20E0B35-091E-4C7D-8BE6-A1A992FA2173}" type="slidenum">
              <a:rPr lang="pl-PL" altLang="pl-PL" smtClean="0"/>
              <a:pPr/>
              <a:t>5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867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B978494-762E-4158-90BD-11ECF84C3A4B}" type="slidenum">
              <a:rPr lang="pl-PL" altLang="pl-PL" smtClean="0"/>
              <a:pPr/>
              <a:t>6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3072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A49065B-D877-4F96-83A2-6D39717BBDBB}" type="slidenum">
              <a:rPr lang="pl-PL" altLang="pl-PL" smtClean="0"/>
              <a:pPr/>
              <a:t>7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3379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F6A8DDD-9B7A-4208-B618-10F245924F33}" type="slidenum">
              <a:rPr lang="pl-PL" altLang="pl-PL" smtClean="0"/>
              <a:pPr/>
              <a:t>9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358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770152-C7B4-4381-B780-FE1278B2387B}" type="slidenum">
              <a:rPr lang="pl-PL" altLang="pl-PL" smtClean="0"/>
              <a:pPr/>
              <a:t>10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3789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06C78AD-16E2-47FE-84EE-9ACCC9DEBE58}" type="slidenum">
              <a:rPr lang="pl-PL" altLang="pl-PL" smtClean="0"/>
              <a:pPr/>
              <a:t>11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3994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B830490-FE2B-4E40-A5A6-F5C5E277153E}" type="slidenum">
              <a:rPr lang="pl-PL" altLang="pl-PL" smtClean="0"/>
              <a:pPr/>
              <a:t>13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4198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0E5DCEC-0E34-481C-8B93-8B470AB18A44}" type="slidenum">
              <a:rPr lang="pl-PL" altLang="pl-PL" smtClean="0"/>
              <a:pPr/>
              <a:t>14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440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9504928-B687-48F3-8A20-846A389FC73B}" type="slidenum">
              <a:rPr lang="pl-PL" altLang="pl-PL" smtClean="0"/>
              <a:pPr/>
              <a:t>15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460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09406DA-627B-4B92-AA5F-BF893D860815}" type="slidenum">
              <a:rPr lang="pl-PL" altLang="pl-PL" smtClean="0"/>
              <a:pPr/>
              <a:t>16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481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79A6764-E61B-4E0D-ABCE-9B46C9808A05}" type="slidenum">
              <a:rPr lang="pl-PL" altLang="pl-PL" smtClean="0"/>
              <a:pPr/>
              <a:t>17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018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081202B-5C76-45EB-88CB-772BE210F206}" type="slidenum">
              <a:rPr lang="pl-PL" altLang="pl-PL" smtClean="0"/>
              <a:pPr/>
              <a:t>18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222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EEC32A8-5D26-4C87-9719-B5AFA16490C8}" type="slidenum">
              <a:rPr lang="pl-PL" altLang="pl-PL" smtClean="0"/>
              <a:pPr/>
              <a:t>19</a:t>
            </a:fld>
            <a:endParaRPr lang="pl-PL" alt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Prostokąt zaokrąglony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7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1BAA000-F9A7-4034-BD68-1510BC684BBE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C01F7-51C6-4582-B92B-8C27EB9D5E5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55626504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C90BC-0C73-41A9-995A-6EA4AE9C72A7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4E6AB-4C46-48F7-9017-C1EA862C8F8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32791581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Prostokąt zaokrąglony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96910EB-C07A-4179-B202-03044903C4BC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243A1-B550-4E68-BC3D-02C1B587DF1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26002496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C373F-C983-45DD-B8C0-5A074EFA48A7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3097E-F85E-46AD-AB69-D913C7412A5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75625060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CA382-902A-467C-A80D-820E59548B14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8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A3F4B-493A-47F0-81E5-0CA1CE406E1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67126010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C1D3B-A501-4543-AE01-F20BB777BB26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4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43BB4-A390-43CC-A906-B97598B51EA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37665165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310088-0AC2-4CED-809A-657D4059036D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66A24-20E7-4A0C-B77B-C2F17C9FCF8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91459478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191EF-923E-4914-A462-8FA980E0F8B2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16329-F1C6-4A66-9156-612389CA151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70534970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Prostokąt z zaokrąglonym rogi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F044A6-92AB-4813-B146-A0D1A77B752D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AF95F-3DB7-4831-8821-72B289C9782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1915345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3DE02-7104-4540-AB00-502192433585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FCDE7-B04C-4D3E-A31C-A6FE138F7F0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45386646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CF67F-8AEC-43FC-AE06-4BF9513F9E65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9CE3C-504C-4713-B4A7-8E1A328F3C6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59527969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1" name="Symbol zastępczy tekstu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extLst/>
          </a:lstStyle>
          <a:p>
            <a:pPr>
              <a:defRPr/>
            </a:pPr>
            <a:fld id="{55F5A36D-FA30-473E-942C-FAADE89AEEE5}" type="datetimeFigureOut">
              <a:rPr lang="pl-PL"/>
              <a:pPr>
                <a:defRPr/>
              </a:pPr>
              <a:t>24.04.2018</a:t>
            </a:fld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A7A399"/>
                </a:solidFill>
              </a:defRPr>
            </a:lvl1pPr>
          </a:lstStyle>
          <a:p>
            <a:pPr>
              <a:defRPr/>
            </a:pPr>
            <a:fld id="{4B104D14-CD91-4701-9047-098D3CF1134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3" r:id="rId1"/>
    <p:sldLayoutId id="2147484836" r:id="rId2"/>
    <p:sldLayoutId id="2147484844" r:id="rId3"/>
    <p:sldLayoutId id="2147484837" r:id="rId4"/>
    <p:sldLayoutId id="2147484838" r:id="rId5"/>
    <p:sldLayoutId id="2147484839" r:id="rId6"/>
    <p:sldLayoutId id="2147484845" r:id="rId7"/>
    <p:sldLayoutId id="2147484840" r:id="rId8"/>
    <p:sldLayoutId id="2147484846" r:id="rId9"/>
    <p:sldLayoutId id="2147484841" r:id="rId10"/>
    <p:sldLayoutId id="2147484842" r:id="rId11"/>
  </p:sldLayoutIdLst>
  <p:transition spd="slow">
    <p:wheel spokes="1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anose="020B0604030504040204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anose="05020102010507070707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anose="020B0604030504040204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3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zaokrąglony 13"/>
          <p:cNvSpPr/>
          <p:nvPr/>
        </p:nvSpPr>
        <p:spPr>
          <a:xfrm>
            <a:off x="539750" y="2276475"/>
            <a:ext cx="2736850" cy="208915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ostokąt zaokrąglony 9"/>
          <p:cNvSpPr/>
          <p:nvPr/>
        </p:nvSpPr>
        <p:spPr>
          <a:xfrm>
            <a:off x="7812088" y="549275"/>
            <a:ext cx="792162" cy="518318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79512" y="44624"/>
            <a:ext cx="8280920" cy="20005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400" dirty="0">
                <a:ln>
                  <a:solidFill>
                    <a:schemeClr val="tx1"/>
                  </a:solidFill>
                </a:ln>
                <a:solidFill>
                  <a:srgbClr val="5F5F5F"/>
                </a:solidFill>
                <a:latin typeface="Arial Black" pitchFamily="34" charset="0"/>
                <a:cs typeface="+mn-cs"/>
              </a:rPr>
              <a:t/>
            </a:r>
            <a:br>
              <a:rPr lang="pl-PL" sz="4400" dirty="0">
                <a:ln>
                  <a:solidFill>
                    <a:schemeClr val="tx1"/>
                  </a:solidFill>
                </a:ln>
                <a:solidFill>
                  <a:srgbClr val="5F5F5F"/>
                </a:solidFill>
                <a:latin typeface="Arial Black" pitchFamily="34" charset="0"/>
                <a:cs typeface="+mn-cs"/>
              </a:rPr>
            </a:br>
            <a:r>
              <a:rPr lang="pl-PL" sz="40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INWESTYCJE GMINNE  </a:t>
            </a:r>
            <a:br>
              <a:rPr lang="pl-PL" sz="40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6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ZREALIZOWANE w </a:t>
            </a:r>
            <a:r>
              <a:rPr lang="pl-PL" sz="3600" b="1" cap="all" dirty="0" err="1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ROKu</a:t>
            </a:r>
            <a:r>
              <a:rPr lang="pl-PL" sz="36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2017</a:t>
            </a:r>
          </a:p>
        </p:txBody>
      </p:sp>
      <p:pic>
        <p:nvPicPr>
          <p:cNvPr id="17413" name="Picture 2" descr="C:\Documents and Settings\PAWEŁ\Pulpit\herb i papier Gminy\her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825" y="692150"/>
            <a:ext cx="66198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Prostokąt zaokrąglony 15"/>
          <p:cNvSpPr/>
          <p:nvPr/>
        </p:nvSpPr>
        <p:spPr bwMode="auto">
          <a:xfrm>
            <a:off x="4932363" y="3716338"/>
            <a:ext cx="2735262" cy="20161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7415" name="Obraz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471738"/>
            <a:ext cx="2338388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Obraz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3833813"/>
            <a:ext cx="233838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7" name="Grupa 16"/>
          <p:cNvGrpSpPr>
            <a:grpSpLocks/>
          </p:cNvGrpSpPr>
          <p:nvPr/>
        </p:nvGrpSpPr>
        <p:grpSpPr bwMode="auto">
          <a:xfrm>
            <a:off x="2771775" y="2924175"/>
            <a:ext cx="2736850" cy="1944688"/>
            <a:chOff x="2483768" y="3429000"/>
            <a:chExt cx="2736304" cy="1944216"/>
          </a:xfrm>
        </p:grpSpPr>
        <p:sp>
          <p:nvSpPr>
            <p:cNvPr id="15" name="Prostokąt zaokrąglony 14"/>
            <p:cNvSpPr/>
            <p:nvPr/>
          </p:nvSpPr>
          <p:spPr>
            <a:xfrm>
              <a:off x="2483768" y="3429000"/>
              <a:ext cx="2736304" cy="1944216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/>
            </a:p>
          </p:txBody>
        </p:sp>
        <p:pic>
          <p:nvPicPr>
            <p:cNvPr id="17420" name="Picture 9" descr="droga malarzówk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3590972"/>
              <a:ext cx="2448272" cy="1566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418" name="Obraz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38" y="3086100"/>
            <a:ext cx="25019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539750" y="981075"/>
            <a:ext cx="3816350" cy="2232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9459" name="Prostokąt 6"/>
          <p:cNvSpPr>
            <a:spLocks noChangeArrowheads="1"/>
          </p:cNvSpPr>
          <p:nvPr/>
        </p:nvSpPr>
        <p:spPr bwMode="auto">
          <a:xfrm>
            <a:off x="1258888" y="3573463"/>
            <a:ext cx="7202487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l-PL" altLang="pl-PL" sz="2000" i="1">
                <a:latin typeface="Baskerville Old Face" panose="02020602080505020303" pitchFamily="18" charset="0"/>
              </a:rPr>
              <a:t> </a:t>
            </a:r>
          </a:p>
          <a:p>
            <a:pPr algn="just"/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Inwestycja długo oczekiwana przez klub. Zamontowane urządzenia przyczyniły się do poprawy bezpieczeństwa sportowców oraz kibiców.</a:t>
            </a:r>
          </a:p>
        </p:txBody>
      </p:sp>
      <p:sp>
        <p:nvSpPr>
          <p:cNvPr id="8" name="Prostokąt 7"/>
          <p:cNvSpPr/>
          <p:nvPr/>
        </p:nvSpPr>
        <p:spPr>
          <a:xfrm>
            <a:off x="4284663" y="1301750"/>
            <a:ext cx="4752975" cy="1616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3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Montaż </a:t>
            </a:r>
            <a:r>
              <a:rPr lang="pl-PL" sz="33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piłkochwytów</a:t>
            </a:r>
            <a:endParaRPr lang="pl-PL" sz="33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pl-PL" sz="3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 stadionie </a:t>
            </a:r>
            <a:br>
              <a:rPr lang="pl-PL" sz="3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KS Tymbark</a:t>
            </a:r>
            <a:endParaRPr lang="pl-PL" sz="3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1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37099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684213" y="908050"/>
            <a:ext cx="3743325" cy="23050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21507" name="Prostokąt 6"/>
          <p:cNvSpPr>
            <a:spLocks noChangeArrowheads="1"/>
          </p:cNvSpPr>
          <p:nvPr/>
        </p:nvSpPr>
        <p:spPr bwMode="auto">
          <a:xfrm>
            <a:off x="900113" y="3789363"/>
            <a:ext cx="73437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Wykonano 274 m kanalizacji sanitarnej oraz 191 m sieci wodociągowej wraz z hydrantami i zasuwami liniowymi.</a:t>
            </a:r>
          </a:p>
          <a:p>
            <a:pPr algn="just"/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Koszt całkowity inwestycji - </a:t>
            </a:r>
            <a:r>
              <a:rPr lang="pl-PL" altLang="pl-PL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54 000 zł.</a:t>
            </a:r>
          </a:p>
        </p:txBody>
      </p:sp>
      <p:sp>
        <p:nvSpPr>
          <p:cNvPr id="9" name="Prostokąt 8"/>
          <p:cNvSpPr/>
          <p:nvPr/>
        </p:nvSpPr>
        <p:spPr>
          <a:xfrm>
            <a:off x="4051300" y="1006475"/>
            <a:ext cx="4572000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Budowa kanalizacji sanitarnej oraz sieci wodociągowej wzdłuż ulicy Kościelnej</a:t>
            </a:r>
          </a:p>
        </p:txBody>
      </p:sp>
      <p:pic>
        <p:nvPicPr>
          <p:cNvPr id="21509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81075"/>
            <a:ext cx="35750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755650" y="549275"/>
            <a:ext cx="2663825" cy="16557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23555" name="Rectangle 6"/>
          <p:cNvSpPr>
            <a:spLocks noChangeArrowheads="1"/>
          </p:cNvSpPr>
          <p:nvPr/>
        </p:nvSpPr>
        <p:spPr bwMode="auto">
          <a:xfrm>
            <a:off x="3924300" y="3716338"/>
            <a:ext cx="41402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pl-PL" altLang="pl-PL" sz="2800">
                <a:latin typeface="Times New Roman" panose="02020603050405020304" pitchFamily="18" charset="0"/>
                <a:cs typeface="Times New Roman" panose="02020603050405020304" pitchFamily="18" charset="0"/>
              </a:rPr>
              <a:t>Łączna wartość inwestycji to ponad </a:t>
            </a:r>
            <a:r>
              <a:rPr lang="pl-PL" altLang="pl-PL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36 000 zł.</a:t>
            </a:r>
          </a:p>
        </p:txBody>
      </p:sp>
      <p:sp>
        <p:nvSpPr>
          <p:cNvPr id="13316" name="Prostokąt 7"/>
          <p:cNvSpPr>
            <a:spLocks noChangeArrowheads="1"/>
          </p:cNvSpPr>
          <p:nvPr/>
        </p:nvSpPr>
        <p:spPr bwMode="auto">
          <a:xfrm>
            <a:off x="3671888" y="1006475"/>
            <a:ext cx="4572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Wykonanie ogrodzenia </a:t>
            </a:r>
            <a:b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 montaż </a:t>
            </a:r>
            <a:r>
              <a:rPr lang="pl-PL" sz="32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piłkochwytów</a:t>
            </a: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przy Szkole Podstawowej w Piekiełku</a:t>
            </a:r>
            <a:endParaRPr lang="pl-PL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755650" y="2349500"/>
            <a:ext cx="2663825" cy="16557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755650" y="4149725"/>
            <a:ext cx="2663825" cy="16557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23559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238625"/>
            <a:ext cx="2520950" cy="149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Obraz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2425700"/>
            <a:ext cx="253682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Obraz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35000"/>
            <a:ext cx="252095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539750" y="2620963"/>
            <a:ext cx="3944938" cy="22939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25603" name="Rectangle 6"/>
          <p:cNvSpPr>
            <a:spLocks noChangeArrowheads="1"/>
          </p:cNvSpPr>
          <p:nvPr/>
        </p:nvSpPr>
        <p:spPr bwMode="auto">
          <a:xfrm>
            <a:off x="1079500" y="1341438"/>
            <a:ext cx="68421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pl-PL" altLang="pl-PL" sz="2200">
                <a:latin typeface="Times New Roman" panose="02020603050405020304" pitchFamily="18" charset="0"/>
                <a:cs typeface="Times New Roman" panose="02020603050405020304" pitchFamily="18" charset="0"/>
              </a:rPr>
              <a:t>Zmodernizowano pięć odcinków dróg - wymieniono stare nawierzchnie na nowe, asfaltowe.</a:t>
            </a:r>
          </a:p>
        </p:txBody>
      </p:sp>
      <p:sp>
        <p:nvSpPr>
          <p:cNvPr id="8" name="Prostokąt 7"/>
          <p:cNvSpPr/>
          <p:nvPr/>
        </p:nvSpPr>
        <p:spPr>
          <a:xfrm>
            <a:off x="593725" y="558800"/>
            <a:ext cx="7993063" cy="4937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</a:rPr>
              <a:t>Modernizacja dróg gminnych</a:t>
            </a:r>
            <a:endParaRPr lang="pl-PL" sz="2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sp>
        <p:nvSpPr>
          <p:cNvPr id="25605" name="Prostokąt 10"/>
          <p:cNvSpPr>
            <a:spLocks noChangeArrowheads="1"/>
          </p:cNvSpPr>
          <p:nvPr/>
        </p:nvSpPr>
        <p:spPr bwMode="auto">
          <a:xfrm>
            <a:off x="684213" y="5106988"/>
            <a:ext cx="392271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l-PL" altLang="pl-PL" sz="1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Droga gminna Zęzów–Zawadka </a:t>
            </a:r>
            <a:br>
              <a:rPr lang="pl-PL" altLang="pl-PL" sz="1400" b="1" i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altLang="pl-PL" sz="1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 miejscowości Piekiełko </a:t>
            </a:r>
            <a:r>
              <a:rPr lang="pl-PL" altLang="pl-PL" sz="1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5606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2693988"/>
            <a:ext cx="3795712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rostokąt 9"/>
          <p:cNvSpPr/>
          <p:nvPr/>
        </p:nvSpPr>
        <p:spPr>
          <a:xfrm>
            <a:off x="4594225" y="2620963"/>
            <a:ext cx="3975100" cy="227647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25608" name="Prostokąt 9"/>
          <p:cNvSpPr>
            <a:spLocks noChangeArrowheads="1"/>
          </p:cNvSpPr>
          <p:nvPr/>
        </p:nvSpPr>
        <p:spPr bwMode="auto">
          <a:xfrm>
            <a:off x="4411663" y="5178425"/>
            <a:ext cx="4572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l-PL" altLang="pl-PL" sz="1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Zjazd przy rynku w Tymbarku </a:t>
            </a:r>
          </a:p>
        </p:txBody>
      </p:sp>
      <p:pic>
        <p:nvPicPr>
          <p:cNvPr id="25609" name="Obraz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663" y="2693988"/>
            <a:ext cx="3802062" cy="212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rostokąt 18"/>
          <p:cNvSpPr/>
          <p:nvPr/>
        </p:nvSpPr>
        <p:spPr>
          <a:xfrm>
            <a:off x="531813" y="3043238"/>
            <a:ext cx="3975100" cy="22748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4519613" y="530225"/>
            <a:ext cx="4032250" cy="227647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27652" name="Prostokąt 5"/>
          <p:cNvSpPr>
            <a:spLocks noChangeArrowheads="1"/>
          </p:cNvSpPr>
          <p:nvPr/>
        </p:nvSpPr>
        <p:spPr bwMode="auto">
          <a:xfrm>
            <a:off x="250825" y="5400675"/>
            <a:ext cx="4572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l-PL" altLang="pl-PL" sz="1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Droga gminna Bogaczówka w Podłopieniu</a:t>
            </a:r>
          </a:p>
        </p:txBody>
      </p:sp>
      <p:sp>
        <p:nvSpPr>
          <p:cNvPr id="27653" name="Prostokąt 10"/>
          <p:cNvSpPr>
            <a:spLocks noChangeArrowheads="1"/>
          </p:cNvSpPr>
          <p:nvPr/>
        </p:nvSpPr>
        <p:spPr bwMode="auto">
          <a:xfrm>
            <a:off x="4284663" y="2924175"/>
            <a:ext cx="45720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l-PL" altLang="pl-PL" sz="1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Droga gminna 549/1 w Tymbarku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-1825625" y="1196975"/>
            <a:ext cx="8497888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</a:rPr>
              <a:t>Modernizacja dróg </a:t>
            </a:r>
            <a:br>
              <a:rPr lang="pl-PL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</a:rPr>
            </a:br>
            <a:r>
              <a:rPr lang="pl-PL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</a:rPr>
              <a:t>gminnych cd.</a:t>
            </a:r>
            <a:endParaRPr lang="pl-PL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7655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50" y="603250"/>
            <a:ext cx="3863975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125788"/>
            <a:ext cx="3819525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755650" y="765175"/>
            <a:ext cx="2952750" cy="48244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29699" name="Prostokąt 10"/>
          <p:cNvSpPr>
            <a:spLocks noChangeArrowheads="1"/>
          </p:cNvSpPr>
          <p:nvPr/>
        </p:nvSpPr>
        <p:spPr bwMode="auto">
          <a:xfrm>
            <a:off x="3851275" y="3068638"/>
            <a:ext cx="47529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Wykonano podbudowę z kruszywa naturalnego i ułożono płyty drogowe betonowe. 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3708400" y="963613"/>
            <a:ext cx="4719638" cy="1385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Modernizacja drogi gminnej „Pod Przekaźnik” </a:t>
            </a:r>
            <a:b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Podłopieniu</a:t>
            </a:r>
          </a:p>
        </p:txBody>
      </p:sp>
      <p:pic>
        <p:nvPicPr>
          <p:cNvPr id="29701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836613"/>
            <a:ext cx="2805112" cy="465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268913" y="1484313"/>
            <a:ext cx="3441700" cy="1862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2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Wymiana wiat </a:t>
            </a:r>
          </a:p>
          <a:p>
            <a:pPr algn="ctr" eaLnBrk="1" hangingPunct="1">
              <a:defRPr/>
            </a:pPr>
            <a:r>
              <a:rPr lang="pl-PL" sz="2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przystankowych przy ulicy </a:t>
            </a:r>
          </a:p>
          <a:p>
            <a:pPr algn="ctr" eaLnBrk="1" hangingPunct="1">
              <a:defRPr/>
            </a:pPr>
            <a:r>
              <a:rPr lang="pl-PL" sz="2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Kazimierza Wielkiego </a:t>
            </a:r>
            <a:br>
              <a:rPr lang="pl-PL" sz="2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 Armii Krajowej </a:t>
            </a:r>
          </a:p>
          <a:p>
            <a:pPr algn="ctr" eaLnBrk="1" hangingPunct="1">
              <a:defRPr/>
            </a:pPr>
            <a:r>
              <a:rPr lang="pl-PL" sz="2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Tymbarku</a:t>
            </a:r>
            <a:endParaRPr lang="pl-PL" sz="2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7" name="Prostokąt 4"/>
          <p:cNvSpPr>
            <a:spLocks noChangeArrowheads="1"/>
          </p:cNvSpPr>
          <p:nvPr/>
        </p:nvSpPr>
        <p:spPr bwMode="auto">
          <a:xfrm>
            <a:off x="827088" y="4724400"/>
            <a:ext cx="7589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l-PL" altLang="pl-PL" sz="2800">
                <a:latin typeface="Times New Roman" panose="02020603050405020304" pitchFamily="18" charset="0"/>
                <a:cs typeface="Times New Roman" panose="02020603050405020304" pitchFamily="18" charset="0"/>
              </a:rPr>
              <a:t>Koszt wymiany to ponad </a:t>
            </a:r>
            <a:r>
              <a:rPr lang="pl-PL" altLang="pl-PL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8 000 zł.</a:t>
            </a:r>
          </a:p>
        </p:txBody>
      </p:sp>
      <p:sp>
        <p:nvSpPr>
          <p:cNvPr id="7" name="Prostokąt 6"/>
          <p:cNvSpPr/>
          <p:nvPr/>
        </p:nvSpPr>
        <p:spPr>
          <a:xfrm>
            <a:off x="2916238" y="620713"/>
            <a:ext cx="2232025" cy="34559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39750" y="620713"/>
            <a:ext cx="2232025" cy="34559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31750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701675"/>
            <a:ext cx="203835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701675"/>
            <a:ext cx="199866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3041650" y="765175"/>
            <a:ext cx="6011863" cy="1476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3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Modernizacja drogi </a:t>
            </a:r>
            <a:br>
              <a:rPr lang="pl-PL" sz="3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dojazdowej do gruntów rolnych „Zimna woda” w Tymbarku</a:t>
            </a:r>
            <a:endParaRPr lang="pl-PL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611188" y="908050"/>
            <a:ext cx="2736850" cy="4681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36868" name="Prostokąt 4"/>
          <p:cNvSpPr>
            <a:spLocks noChangeArrowheads="1"/>
          </p:cNvSpPr>
          <p:nvPr/>
        </p:nvSpPr>
        <p:spPr bwMode="auto">
          <a:xfrm>
            <a:off x="3421063" y="2708275"/>
            <a:ext cx="51816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Wykonano podbudowę z kruszywa naturalnego, udrożniono rowy i przepusty.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Koszt inwestycji to </a:t>
            </a:r>
            <a:r>
              <a:rPr lang="pl-PL" altLang="pl-PL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60 000 zł</a:t>
            </a: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z czego Gmina Tymbark uzyskała dofinansowanie w wysokości </a:t>
            </a:r>
            <a:b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alt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30 000 zł </a:t>
            </a: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brutto ze środków budżetu Województwa Małopolskiego.</a:t>
            </a:r>
          </a:p>
        </p:txBody>
      </p:sp>
      <p:pic>
        <p:nvPicPr>
          <p:cNvPr id="3277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81075"/>
            <a:ext cx="2592387" cy="453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4735513" y="1350963"/>
            <a:ext cx="3940175" cy="1385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Montaż </a:t>
            </a:r>
            <a:r>
              <a:rPr lang="pl-PL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piłkochwytów</a:t>
            </a: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przy Szkole Podstawowej </a:t>
            </a:r>
            <a:b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Tymbarku</a:t>
            </a:r>
          </a:p>
        </p:txBody>
      </p:sp>
      <p:sp>
        <p:nvSpPr>
          <p:cNvPr id="8" name="Prostokąt 7"/>
          <p:cNvSpPr/>
          <p:nvPr/>
        </p:nvSpPr>
        <p:spPr>
          <a:xfrm>
            <a:off x="587375" y="836613"/>
            <a:ext cx="4076700" cy="2520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34820" name="Prostokąt 4"/>
          <p:cNvSpPr>
            <a:spLocks noChangeArrowheads="1"/>
          </p:cNvSpPr>
          <p:nvPr/>
        </p:nvSpPr>
        <p:spPr bwMode="auto">
          <a:xfrm>
            <a:off x="611188" y="3770313"/>
            <a:ext cx="7993062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pl-PL" altLang="pl-PL" sz="2000">
                <a:latin typeface="Times New Roman" panose="02020603050405020304" pitchFamily="18" charset="0"/>
                <a:cs typeface="Times New Roman" panose="02020603050405020304" pitchFamily="18" charset="0"/>
              </a:rPr>
              <a:t>Głównym zadaniem piłkochwytów jest zatrzymywanie piłek wypadających poza obręb boiska, co zwiększy poziom bezpieczeństwa uczniów korzystających z tego obiektu sportowego oraz poruszających się w jego okolicy. Pomoże to również uchronić nową elewację budynku hali przed uszkodzeniami.</a:t>
            </a:r>
          </a:p>
        </p:txBody>
      </p:sp>
      <p:pic>
        <p:nvPicPr>
          <p:cNvPr id="34821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938213"/>
            <a:ext cx="3892550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4516438" y="481013"/>
            <a:ext cx="3095625" cy="19383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Przebudowa drogi gminnej </a:t>
            </a:r>
            <a:b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od GS obok zakładu </a:t>
            </a:r>
            <a:b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MWS Tymbark </a:t>
            </a:r>
            <a:b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 skrzyżowania z drogą </a:t>
            </a:r>
            <a:b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powiatową </a:t>
            </a:r>
            <a:b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 kierunku Piekiełka</a:t>
            </a:r>
          </a:p>
        </p:txBody>
      </p:sp>
      <p:sp>
        <p:nvSpPr>
          <p:cNvPr id="8" name="Prostokąt 7"/>
          <p:cNvSpPr/>
          <p:nvPr/>
        </p:nvSpPr>
        <p:spPr>
          <a:xfrm>
            <a:off x="539750" y="404813"/>
            <a:ext cx="3036888" cy="20161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36868" name="Prostokąt 4"/>
          <p:cNvSpPr>
            <a:spLocks noChangeArrowheads="1"/>
          </p:cNvSpPr>
          <p:nvPr/>
        </p:nvSpPr>
        <p:spPr bwMode="auto">
          <a:xfrm>
            <a:off x="3924300" y="2566988"/>
            <a:ext cx="4281488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pl-PL" altLang="pl-PL" sz="1700">
                <a:latin typeface="Times New Roman" panose="02020603050405020304" pitchFamily="18" charset="0"/>
                <a:cs typeface="Times New Roman" panose="02020603050405020304" pitchFamily="18" charset="0"/>
              </a:rPr>
              <a:t>Wykonano nowe chodniki, nawierzchnię asfaltowa i oświetlenie uliczne.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l-PL" altLang="pl-PL" sz="1700">
                <a:latin typeface="Times New Roman" panose="02020603050405020304" pitchFamily="18" charset="0"/>
                <a:cs typeface="Times New Roman" panose="02020603050405020304" pitchFamily="18" charset="0"/>
              </a:rPr>
              <a:t>Wartość inwestycji to </a:t>
            </a:r>
            <a:r>
              <a:rPr lang="pl-PL" altLang="pl-PL" sz="1700" b="1">
                <a:latin typeface="Times New Roman" panose="02020603050405020304" pitchFamily="18" charset="0"/>
                <a:cs typeface="Times New Roman" panose="02020603050405020304" pitchFamily="18" charset="0"/>
              </a:rPr>
              <a:t>874 000 zł </a:t>
            </a:r>
            <a:r>
              <a:rPr lang="pl-PL" altLang="pl-PL" sz="1700">
                <a:latin typeface="Times New Roman" panose="02020603050405020304" pitchFamily="18" charset="0"/>
                <a:cs typeface="Times New Roman" panose="02020603050405020304" pitchFamily="18" charset="0"/>
              </a:rPr>
              <a:t>z czego Gmina Tymbark pozyskała dotację celową z budżetu państwa w wysokości </a:t>
            </a:r>
            <a:r>
              <a:rPr lang="pl-PL" altLang="pl-PL" sz="1700" b="1">
                <a:latin typeface="Times New Roman" panose="02020603050405020304" pitchFamily="18" charset="0"/>
                <a:cs typeface="Times New Roman" panose="02020603050405020304" pitchFamily="18" charset="0"/>
              </a:rPr>
              <a:t>437 000 zł, </a:t>
            </a:r>
            <a:r>
              <a:rPr lang="pl-PL" altLang="pl-PL" sz="1700">
                <a:latin typeface="Times New Roman" panose="02020603050405020304" pitchFamily="18" charset="0"/>
                <a:cs typeface="Times New Roman" panose="02020603050405020304" pitchFamily="18" charset="0"/>
              </a:rPr>
              <a:t>co stanowiło 50% kosztów zadania.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l-PL" altLang="pl-PL" sz="1700">
                <a:latin typeface="Times New Roman" panose="02020603050405020304" pitchFamily="18" charset="0"/>
                <a:cs typeface="Times New Roman" panose="02020603050405020304" pitchFamily="18" charset="0"/>
              </a:rPr>
              <a:t>Pozostały koszt to środki własne gminy oraz środki od partnerów projektu (Firmy </a:t>
            </a:r>
            <a:r>
              <a:rPr lang="pl-PL" altLang="pl-PL" sz="1700" i="1">
                <a:latin typeface="Times New Roman" panose="02020603050405020304" pitchFamily="18" charset="0"/>
                <a:cs typeface="Times New Roman" panose="02020603050405020304" pitchFamily="18" charset="0"/>
              </a:rPr>
              <a:t>Joniec</a:t>
            </a:r>
            <a:r>
              <a:rPr lang="pl-PL" altLang="pl-PL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Firmy </a:t>
            </a:r>
            <a:r>
              <a:rPr lang="pl-PL" altLang="pl-PL" sz="1700" i="1">
                <a:latin typeface="Times New Roman" panose="02020603050405020304" pitchFamily="18" charset="0"/>
                <a:cs typeface="Times New Roman" panose="02020603050405020304" pitchFamily="18" charset="0"/>
              </a:rPr>
              <a:t>Tymbark</a:t>
            </a:r>
            <a:r>
              <a:rPr lang="pl-PL" altLang="pl-PL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GS Tymbark, Powiatu Limanowskiego) w łącznej kwocie ponad </a:t>
            </a:r>
            <a:r>
              <a:rPr lang="pl-PL" altLang="pl-PL" sz="1700" b="1">
                <a:latin typeface="Times New Roman" panose="02020603050405020304" pitchFamily="18" charset="0"/>
                <a:cs typeface="Times New Roman" panose="02020603050405020304" pitchFamily="18" charset="0"/>
              </a:rPr>
              <a:t>67 000 zł. </a:t>
            </a:r>
          </a:p>
        </p:txBody>
      </p:sp>
      <p:sp>
        <p:nvSpPr>
          <p:cNvPr id="5" name="Prostokąt 4"/>
          <p:cNvSpPr/>
          <p:nvPr/>
        </p:nvSpPr>
        <p:spPr>
          <a:xfrm>
            <a:off x="554038" y="2492375"/>
            <a:ext cx="3022600" cy="20891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554038" y="4648200"/>
            <a:ext cx="3022600" cy="18764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10" name="Obraz 9" descr="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88" y="468313"/>
            <a:ext cx="2897187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Obraz 10" descr="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88" y="2573338"/>
            <a:ext cx="2930525" cy="1954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az 11" descr="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113" y="4679950"/>
            <a:ext cx="2862262" cy="1781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rostokąt 18"/>
          <p:cNvSpPr/>
          <p:nvPr/>
        </p:nvSpPr>
        <p:spPr>
          <a:xfrm>
            <a:off x="387372" y="404664"/>
            <a:ext cx="8433100" cy="60486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8427" y="558415"/>
            <a:ext cx="3096344" cy="18489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az 5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22555" y="548680"/>
            <a:ext cx="2773440" cy="18489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az 7" descr="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4083" y="2492896"/>
            <a:ext cx="3096344" cy="1862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Obraz 8" descr="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22555" y="2564904"/>
            <a:ext cx="2773440" cy="1805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Obraz 9" descr="1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22555" y="4511980"/>
            <a:ext cx="2777837" cy="18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Obraz 10" descr="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74083" y="4441339"/>
            <a:ext cx="3096344" cy="1941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Strzałka w prawo 12"/>
          <p:cNvSpPr/>
          <p:nvPr/>
        </p:nvSpPr>
        <p:spPr>
          <a:xfrm>
            <a:off x="4249608" y="1402934"/>
            <a:ext cx="1000939" cy="289921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trzałka w prawo 14"/>
          <p:cNvSpPr/>
          <p:nvPr/>
        </p:nvSpPr>
        <p:spPr>
          <a:xfrm>
            <a:off x="4215465" y="5124237"/>
            <a:ext cx="1000939" cy="289921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Strzałka w prawo 15"/>
          <p:cNvSpPr/>
          <p:nvPr/>
        </p:nvSpPr>
        <p:spPr>
          <a:xfrm>
            <a:off x="4215466" y="3163217"/>
            <a:ext cx="1000939" cy="289921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ole tekstowe 16"/>
          <p:cNvSpPr txBox="1"/>
          <p:nvPr/>
        </p:nvSpPr>
        <p:spPr>
          <a:xfrm>
            <a:off x="400890" y="1547894"/>
            <a:ext cx="6928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Ł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pl-PL" sz="28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8095995" y="1556792"/>
            <a:ext cx="6928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</a:p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pl-PL" sz="28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73708"/>
      </p:ext>
    </p:extLst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3806825" y="1052513"/>
            <a:ext cx="4479925" cy="954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Modernizacja drogi gminnej </a:t>
            </a:r>
            <a:b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„Zagroda” w Zawadce</a:t>
            </a:r>
          </a:p>
        </p:txBody>
      </p:sp>
      <p:sp>
        <p:nvSpPr>
          <p:cNvPr id="8" name="Prostokąt 7"/>
          <p:cNvSpPr/>
          <p:nvPr/>
        </p:nvSpPr>
        <p:spPr>
          <a:xfrm>
            <a:off x="587375" y="836613"/>
            <a:ext cx="2976563" cy="475297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38916" name="Prostokąt 4"/>
          <p:cNvSpPr>
            <a:spLocks noChangeArrowheads="1"/>
          </p:cNvSpPr>
          <p:nvPr/>
        </p:nvSpPr>
        <p:spPr bwMode="auto">
          <a:xfrm>
            <a:off x="3800475" y="2636838"/>
            <a:ext cx="46164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pl-PL" altLang="pl-PL" sz="2000">
                <a:latin typeface="Times New Roman" panose="02020603050405020304" pitchFamily="18" charset="0"/>
                <a:cs typeface="Times New Roman" panose="02020603050405020304" pitchFamily="18" charset="0"/>
              </a:rPr>
              <a:t>Położono płyty drogowe typu JOMB oraz ułożono korytka. Inwestycja w znacznym stopniu usprawniła dojazd do domów i pól mieszkańcom osiedla Malarze. </a:t>
            </a:r>
          </a:p>
        </p:txBody>
      </p:sp>
      <p:pic>
        <p:nvPicPr>
          <p:cNvPr id="38917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" y="909638"/>
            <a:ext cx="2735263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827088" y="549275"/>
            <a:ext cx="3600450" cy="2663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45059" name="Rectangle 116"/>
          <p:cNvSpPr>
            <a:spLocks noChangeArrowheads="1"/>
          </p:cNvSpPr>
          <p:nvPr/>
        </p:nvSpPr>
        <p:spPr bwMode="auto">
          <a:xfrm>
            <a:off x="682625" y="2819400"/>
            <a:ext cx="7777163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l-PL" altLang="pl-PL" sz="800" dirty="0" smtClean="0"/>
              <a:t/>
            </a:r>
            <a:br>
              <a:rPr lang="pl-PL" altLang="pl-PL" sz="800" dirty="0" smtClean="0"/>
            </a:br>
            <a:endParaRPr lang="pl-PL" altLang="pl-PL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l-PL" alt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alt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ramach zadania zamontowano 9 lamp </a:t>
            </a:r>
            <a:r>
              <a:rPr lang="pl-PL" altLang="pl-PL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ledowych</a:t>
            </a:r>
            <a:r>
              <a:rPr lang="pl-PL" alt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 mocy 72 W, wzdłuż drogi powiatowej od przejazdu kolejowego - przy skrzyżowaniu dróg Piekiełko-Tymbark do skrzyżowania dróg prowadzących do ZS im. KEN i Firmy </a:t>
            </a:r>
            <a:r>
              <a:rPr lang="pl-PL" alt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Joniec</a:t>
            </a:r>
            <a:r>
              <a:rPr lang="pl-PL" alt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alt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Wartość zadania to blisko </a:t>
            </a:r>
            <a:r>
              <a:rPr lang="pl-PL" altLang="pl-P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80 000 zł </a:t>
            </a:r>
            <a:r>
              <a:rPr lang="pl-PL" alt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całości finansowane z budżetu Gminy Tymbark.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248150" y="1268413"/>
            <a:ext cx="4572000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Przebudowa oświetlenia ulicznego w Tymbarku</a:t>
            </a:r>
          </a:p>
        </p:txBody>
      </p:sp>
      <p:pic>
        <p:nvPicPr>
          <p:cNvPr id="40965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641350"/>
            <a:ext cx="3384550" cy="24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536575" y="530225"/>
            <a:ext cx="2595563" cy="34036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45059" name="Rectangle 116"/>
          <p:cNvSpPr>
            <a:spLocks noChangeArrowheads="1"/>
          </p:cNvSpPr>
          <p:nvPr/>
        </p:nvSpPr>
        <p:spPr bwMode="auto">
          <a:xfrm>
            <a:off x="3276600" y="2779713"/>
            <a:ext cx="51117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ramach zadania wykonano szereg prac, mających na celu przywrócenie pierwotnego kształtu zabytku.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Konserwacja sfinansowana została ze środków pozyskanych z budżetu woj. małopolskiego </a:t>
            </a:r>
            <a:b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ramach konkursu KAPLICZKI MAŁOPOLSKI 2017 - </a:t>
            </a:r>
            <a:r>
              <a:rPr lang="pl-PL" alt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5000 zł </a:t>
            </a: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oraz ze środków Gminy Tymbark - </a:t>
            </a:r>
            <a:r>
              <a:rPr lang="pl-PL" alt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5000 zł.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3224213" y="765175"/>
            <a:ext cx="4572000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I etap prac przy kapliczce słupowej z 1904 roku </a:t>
            </a:r>
            <a:b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w Zawadce</a:t>
            </a:r>
          </a:p>
        </p:txBody>
      </p:sp>
      <p:pic>
        <p:nvPicPr>
          <p:cNvPr id="43013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620713"/>
            <a:ext cx="2430463" cy="325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rostokąt 11"/>
          <p:cNvSpPr/>
          <p:nvPr/>
        </p:nvSpPr>
        <p:spPr>
          <a:xfrm>
            <a:off x="971550" y="4019550"/>
            <a:ext cx="1800225" cy="2362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43015" name="Obraz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76700"/>
            <a:ext cx="16573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647700" y="692150"/>
            <a:ext cx="3600450" cy="26654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45059" name="Rectangle 116"/>
          <p:cNvSpPr>
            <a:spLocks noChangeArrowheads="1"/>
          </p:cNvSpPr>
          <p:nvPr/>
        </p:nvSpPr>
        <p:spPr bwMode="auto">
          <a:xfrm>
            <a:off x="682625" y="3235325"/>
            <a:ext cx="7777163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l-PL" altLang="pl-PL" sz="800"/>
              <a:t/>
            </a:r>
            <a:br>
              <a:rPr lang="pl-PL" altLang="pl-PL" sz="800"/>
            </a:br>
            <a:endParaRPr lang="pl-PL" altLang="pl-PL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altLang="pl-PL" sz="200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pl-PL" altLang="pl-PL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altLang="pl-PL" sz="2200">
                <a:latin typeface="Times New Roman" panose="02020603050405020304" pitchFamily="18" charset="0"/>
                <a:cs typeface="Times New Roman" panose="02020603050405020304" pitchFamily="18" charset="0"/>
              </a:rPr>
              <a:t>Wykonano nawierzchnię mineralno-bitumiczną na odcinku 220 mb. Inwestycja w całości sfinansowana została ze środków Gminy Tymbark w kwocie </a:t>
            </a:r>
            <a:r>
              <a:rPr lang="pl-PL" altLang="pl-PL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47 000 zł.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225925" y="1401763"/>
            <a:ext cx="4572000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Modernizacja drogi gminnej „</a:t>
            </a:r>
            <a:r>
              <a:rPr lang="pl-PL" sz="2800" b="1" i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Rysiówka</a:t>
            </a: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” w Podłopieniu</a:t>
            </a:r>
          </a:p>
        </p:txBody>
      </p:sp>
      <p:pic>
        <p:nvPicPr>
          <p:cNvPr id="45061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785813"/>
            <a:ext cx="3405187" cy="24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539750" y="731838"/>
            <a:ext cx="3240088" cy="2447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49155" name="Rectangle 116"/>
          <p:cNvSpPr>
            <a:spLocks noChangeArrowheads="1"/>
          </p:cNvSpPr>
          <p:nvPr/>
        </p:nvSpPr>
        <p:spPr bwMode="auto">
          <a:xfrm>
            <a:off x="3995738" y="2482850"/>
            <a:ext cx="44640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l-PL" alt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Wykonano roboty rozbiórkowe, remont kanalizacji i odwodnienia, remont muru oporowego przy drodze, wymianę chodnika oraz ułożenie nawierzchni asfaltowej.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alt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Koszt całkowity modernizacji to blisko </a:t>
            </a:r>
            <a:r>
              <a:rPr lang="pl-PL" altLang="pl-PL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150 000 zł.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3995738" y="747713"/>
            <a:ext cx="4572000" cy="1385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Przebudowa drogi gminnej przy blokach „zakładowych” w Tymbarku</a:t>
            </a:r>
          </a:p>
        </p:txBody>
      </p:sp>
      <p:pic>
        <p:nvPicPr>
          <p:cNvPr id="47109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87400"/>
            <a:ext cx="3094037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 8"/>
          <p:cNvSpPr/>
          <p:nvPr/>
        </p:nvSpPr>
        <p:spPr>
          <a:xfrm>
            <a:off x="538163" y="3284538"/>
            <a:ext cx="3240087" cy="2447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47111" name="Obraz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3351213"/>
            <a:ext cx="3106737" cy="231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790575" y="692150"/>
            <a:ext cx="3565525" cy="26654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51203" name="Rectangle 116"/>
          <p:cNvSpPr>
            <a:spLocks noChangeArrowheads="1"/>
          </p:cNvSpPr>
          <p:nvPr/>
        </p:nvSpPr>
        <p:spPr bwMode="auto">
          <a:xfrm>
            <a:off x="682625" y="2878138"/>
            <a:ext cx="77771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l-PL" altLang="pl-PL" sz="800" dirty="0" smtClean="0"/>
              <a:t/>
            </a:r>
            <a:br>
              <a:rPr lang="pl-PL" altLang="pl-PL" sz="800" dirty="0" smtClean="0"/>
            </a:br>
            <a:endParaRPr lang="pl-PL" altLang="pl-PL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pl-PL" alt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pl-PL" altLang="pl-PL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alt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Wykonano stabilizację gruntu, profilowanie i zagęszczanie podłoża pod warstwy konstrukcyjne, ułożono warstwy podbudów, a finalnie wykonano nawierzchnię asfaltową.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alt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Koszt całkowity zadania to </a:t>
            </a:r>
            <a:r>
              <a:rPr lang="pl-PL" altLang="pl-PL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247 678,61 zł </a:t>
            </a:r>
            <a:r>
              <a:rPr lang="pl-PL" alt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czego </a:t>
            </a:r>
            <a:r>
              <a:rPr lang="pl-PL" altLang="pl-PL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196 666,00 zł </a:t>
            </a:r>
            <a:r>
              <a:rPr lang="pl-PL" alt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pozyskano ze środków zewnętrznych - w ramach tzw. </a:t>
            </a:r>
            <a:r>
              <a:rPr lang="pl-PL" altLang="pl-PL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powodziówek</a:t>
            </a:r>
            <a:r>
              <a:rPr lang="pl-PL" altLang="pl-PL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225925" y="1401763"/>
            <a:ext cx="4572000" cy="8937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6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Odbudowa drogi gminnej „Jakubówka” w Podłopieniu</a:t>
            </a:r>
          </a:p>
        </p:txBody>
      </p:sp>
      <p:pic>
        <p:nvPicPr>
          <p:cNvPr id="49157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760413"/>
            <a:ext cx="3381375" cy="252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490538" y="404813"/>
            <a:ext cx="3638550" cy="20161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53251" name="Rectangle 116"/>
          <p:cNvSpPr>
            <a:spLocks noChangeArrowheads="1"/>
          </p:cNvSpPr>
          <p:nvPr/>
        </p:nvSpPr>
        <p:spPr bwMode="auto">
          <a:xfrm>
            <a:off x="3074988" y="2635250"/>
            <a:ext cx="570865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pl-PL" altLang="pl-PL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ramach zadania: </a:t>
            </a:r>
            <a:r>
              <a:rPr lang="pl-PL" altLang="pl-PL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docieplono</a:t>
            </a:r>
            <a:r>
              <a:rPr lang="pl-PL" altLang="pl-PL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ściany zewnętrzne, wymieniono okna i drzwi starszego typu, ocieplono kominy, ocieplono ściany piwnic, naprawiono schody wejściowe, wykonano instalację odgromową i </a:t>
            </a:r>
            <a:r>
              <a:rPr lang="pl-PL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instalację fotowoltaiczną, wymieniono stare grzejniki, zamontowano ciepłomierz na układzie c.o., wymieniono zasobnik c.w.u., ocieplono strop nad ostatnią kondygnacją, odnowiono schody do kotłowni, ułożono kostkę brukową przy bocznych wejściach do szkoły</a:t>
            </a:r>
          </a:p>
          <a:p>
            <a:pPr algn="just">
              <a:defRPr/>
            </a:pPr>
            <a:endParaRPr lang="pl-PL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l-PL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Koszt całkowity zadania: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877 309,52 zł </a:t>
            </a:r>
            <a:r>
              <a:rPr lang="pl-PL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 tym:</a:t>
            </a:r>
          </a:p>
          <a:p>
            <a:pPr>
              <a:defRPr/>
            </a:pPr>
            <a:r>
              <a:rPr lang="pl-PL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z Europejskiego Funduszu Rozwoju Regionalnego: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432 038,44 zł,</a:t>
            </a:r>
          </a:p>
          <a:p>
            <a:pPr>
              <a:defRPr/>
            </a:pPr>
            <a:r>
              <a:rPr lang="pl-PL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ze środków Gminy Tymbark: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445 271,08 zł.</a:t>
            </a:r>
            <a:endParaRPr lang="pl-PL" altLang="pl-PL" sz="1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129088" y="981075"/>
            <a:ext cx="4572000" cy="1292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6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Modernizacja energetyczna Szkoły Podstawowej </a:t>
            </a:r>
            <a:br>
              <a:rPr lang="pl-PL" sz="26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6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w Tymbarku</a:t>
            </a:r>
          </a:p>
        </p:txBody>
      </p:sp>
      <p:pic>
        <p:nvPicPr>
          <p:cNvPr id="51205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3" y="458788"/>
            <a:ext cx="3492500" cy="191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rostokąt 7"/>
          <p:cNvSpPr/>
          <p:nvPr/>
        </p:nvSpPr>
        <p:spPr>
          <a:xfrm>
            <a:off x="468313" y="2492375"/>
            <a:ext cx="2543175" cy="19446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51207" name="Obraz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2571750"/>
            <a:ext cx="2392362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 8"/>
          <p:cNvSpPr/>
          <p:nvPr/>
        </p:nvSpPr>
        <p:spPr>
          <a:xfrm>
            <a:off x="468313" y="4508500"/>
            <a:ext cx="2544762" cy="19446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51209" name="Obraz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4584700"/>
            <a:ext cx="2392362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387372" y="404664"/>
            <a:ext cx="8433100" cy="5904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trzałka w prawo 12"/>
          <p:cNvSpPr/>
          <p:nvPr/>
        </p:nvSpPr>
        <p:spPr>
          <a:xfrm>
            <a:off x="4321616" y="1402934"/>
            <a:ext cx="1000939" cy="289921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trzałka w prawo 14"/>
          <p:cNvSpPr/>
          <p:nvPr/>
        </p:nvSpPr>
        <p:spPr>
          <a:xfrm>
            <a:off x="4383700" y="5129873"/>
            <a:ext cx="764364" cy="289921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Strzałka w prawo 15"/>
          <p:cNvSpPr/>
          <p:nvPr/>
        </p:nvSpPr>
        <p:spPr>
          <a:xfrm>
            <a:off x="4283968" y="3163217"/>
            <a:ext cx="1000939" cy="289921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ole tekstowe 16"/>
          <p:cNvSpPr txBox="1"/>
          <p:nvPr/>
        </p:nvSpPr>
        <p:spPr>
          <a:xfrm>
            <a:off x="323528" y="476672"/>
            <a:ext cx="6928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Ł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pl-PL" sz="28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8100392" y="476672"/>
            <a:ext cx="6928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</a:p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pl-PL" sz="28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Obraz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53"/>
          <a:stretch/>
        </p:blipFill>
        <p:spPr>
          <a:xfrm>
            <a:off x="788900" y="4521634"/>
            <a:ext cx="3517196" cy="1796320"/>
          </a:xfrm>
          <a:prstGeom prst="rect">
            <a:avLst/>
          </a:prstGeom>
        </p:spPr>
      </p:pic>
      <p:pic>
        <p:nvPicPr>
          <p:cNvPr id="2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220072" y="4499065"/>
            <a:ext cx="3523024" cy="1810255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892" y="461789"/>
            <a:ext cx="2915089" cy="2020527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457" y="437946"/>
            <a:ext cx="2638955" cy="1979217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70" y="2651110"/>
            <a:ext cx="2944332" cy="1656187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268" y="2515458"/>
            <a:ext cx="2667144" cy="179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595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827088" y="476250"/>
            <a:ext cx="7345362" cy="5478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4000" b="1" dirty="0">
                <a:latin typeface="Times New Roman" pitchFamily="18" charset="0"/>
                <a:cs typeface="Times New Roman" pitchFamily="18" charset="0"/>
              </a:rPr>
              <a:t>Wydatki bieżące związane             z  utrzymaniem dróg gminnych </a:t>
            </a:r>
            <a:br>
              <a:rPr lang="pl-PL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pl-PL" sz="4000" b="1" dirty="0">
                <a:latin typeface="Times New Roman" pitchFamily="18" charset="0"/>
                <a:cs typeface="Times New Roman" pitchFamily="18" charset="0"/>
              </a:rPr>
              <a:t>w roku 2017</a:t>
            </a:r>
          </a:p>
          <a:p>
            <a:pPr algn="ctr" eaLnBrk="1" hangingPunct="1">
              <a:defRPr/>
            </a:pPr>
            <a:r>
              <a:rPr lang="pl-PL" sz="5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223 234 zł </a:t>
            </a:r>
          </a:p>
          <a:p>
            <a:pPr algn="ctr" eaLnBrk="1" hangingPunct="1">
              <a:defRPr/>
            </a:pPr>
            <a:r>
              <a:rPr lang="pl-PL" sz="4800" b="1" dirty="0">
                <a:latin typeface="Times New Roman" pitchFamily="18" charset="0"/>
                <a:cs typeface="Times New Roman" pitchFamily="18" charset="0"/>
              </a:rPr>
              <a:t>w tym:</a:t>
            </a:r>
          </a:p>
          <a:p>
            <a:pPr algn="ctr" eaLnBrk="1" hangingPunct="1">
              <a:defRPr/>
            </a:pPr>
            <a:r>
              <a:rPr lang="pl-PL" sz="4000" b="1" dirty="0">
                <a:latin typeface="Times New Roman" pitchFamily="18" charset="0"/>
                <a:cs typeface="Times New Roman" pitchFamily="18" charset="0"/>
              </a:rPr>
              <a:t>Odśnieżanie i naprawa dróg </a:t>
            </a:r>
            <a:br>
              <a:rPr lang="pl-PL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pl-PL" sz="4000" b="1" dirty="0">
                <a:latin typeface="Times New Roman" pitchFamily="18" charset="0"/>
                <a:cs typeface="Times New Roman" pitchFamily="18" charset="0"/>
              </a:rPr>
              <a:t>po zimie: </a:t>
            </a:r>
          </a:p>
          <a:p>
            <a:pPr algn="ctr" eaLnBrk="1" hangingPunct="1">
              <a:defRPr/>
            </a:pPr>
            <a:r>
              <a:rPr lang="pl-PL" sz="5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115 749 zł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468313" y="692150"/>
            <a:ext cx="8135937" cy="5386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ŁĄCZNA WARTOŚĆ ZADAŃ INWESTYCYJNYCH ZREALIZOWANYCH </a:t>
            </a:r>
            <a:br>
              <a:rPr lang="pl-P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ROKU 2017:</a:t>
            </a:r>
          </a:p>
          <a:p>
            <a:pPr algn="ctr" eaLnBrk="1" hangingPunct="1">
              <a:defRPr/>
            </a:pPr>
            <a:endParaRPr lang="pl-P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pl-PL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3 480 982 zł</a:t>
            </a:r>
          </a:p>
          <a:p>
            <a:pPr eaLnBrk="1" hangingPunct="1">
              <a:defRPr/>
            </a:pPr>
            <a:endParaRPr lang="pl-PL" dirty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pl-PL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39750" y="1011238"/>
            <a:ext cx="7920038" cy="61087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Kwota dotacji otrzymanych na zadania inwestycyjne w roku 2017 wynosi:</a:t>
            </a:r>
          </a:p>
          <a:p>
            <a:pPr algn="ctr" eaLnBrk="1" hangingPunct="1">
              <a:defRPr/>
            </a:pPr>
            <a:r>
              <a:rPr lang="pl-PL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1 382 797 zł</a:t>
            </a:r>
          </a:p>
          <a:p>
            <a:pPr algn="ctr" eaLnBrk="1" hangingPunct="1">
              <a:defRPr/>
            </a:pPr>
            <a:r>
              <a:rPr lang="pl-PL" sz="4400" b="1" dirty="0">
                <a:latin typeface="Times New Roman" pitchFamily="18" charset="0"/>
                <a:cs typeface="Times New Roman" pitchFamily="18" charset="0"/>
              </a:rPr>
              <a:t>(w tym do urzędu wpłynęło:</a:t>
            </a:r>
          </a:p>
          <a:p>
            <a:pPr algn="ctr" eaLnBrk="1" hangingPunct="1">
              <a:defRPr/>
            </a:pPr>
            <a:r>
              <a:rPr lang="pl-PL" sz="4400" b="1" dirty="0">
                <a:latin typeface="Times New Roman" pitchFamily="18" charset="0"/>
                <a:cs typeface="Times New Roman" pitchFamily="18" charset="0"/>
              </a:rPr>
              <a:t>687 939 zł)</a:t>
            </a:r>
          </a:p>
          <a:p>
            <a:pPr algn="ctr" eaLnBrk="1" hangingPunct="1">
              <a:defRPr/>
            </a:pPr>
            <a:endParaRPr lang="pl-PL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125538"/>
            <a:ext cx="8183562" cy="4187825"/>
          </a:xfrm>
        </p:spPr>
        <p:txBody>
          <a:bodyPr/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pl-PL" altLang="pl-PL" sz="4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Kwota dotacji otrzymanych na zadania bieżące w roku 2017</a:t>
            </a:r>
          </a:p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pl-PL" alt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(w tym </a:t>
            </a:r>
            <a:r>
              <a:rPr lang="pl-PL" altLang="pl-PL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6 087 </a:t>
            </a:r>
            <a:r>
              <a:rPr lang="pl-PL" alt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117 </a:t>
            </a:r>
            <a:r>
              <a:rPr lang="pl-PL" altLang="pl-PL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zł </a:t>
            </a:r>
            <a:r>
              <a:rPr lang="pl-PL" alt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alt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alt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pochodzące z</a:t>
            </a:r>
            <a:r>
              <a:rPr lang="pl-PL" altLang="pl-P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500+)</a:t>
            </a:r>
          </a:p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pl-PL" altLang="pl-PL" sz="4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wynosi:</a:t>
            </a:r>
          </a:p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pl-PL" altLang="pl-PL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10 040 632 zł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>
            <a:spLocks noChangeArrowheads="1"/>
          </p:cNvSpPr>
          <p:nvPr/>
        </p:nvSpPr>
        <p:spPr bwMode="auto">
          <a:xfrm>
            <a:off x="250825" y="1736105"/>
            <a:ext cx="8497888" cy="423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Wykonanie dokumentacji projektowej dotyczącej budowy chodnika </a:t>
            </a:r>
            <a:b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Zamieściu</a:t>
            </a: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od drogi krajowej DK28 w stronę Słopnic - </a:t>
            </a:r>
            <a:r>
              <a:rPr lang="pl-PL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22 000,00 zł</a:t>
            </a:r>
            <a:endParaRPr lang="pl-PL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Opracowanie dokumentacji przebudowy oczyszczalni ścieków przy Szkole Podstawowej w Zawadce - </a:t>
            </a:r>
            <a:r>
              <a:rPr lang="pl-PL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15 252,00 zł</a:t>
            </a:r>
            <a:endParaRPr lang="pl-PL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Opracowanie projektu przebudowy boisk sportowych przy Szkole Podstawowej w Tymbarku - </a:t>
            </a:r>
            <a:r>
              <a:rPr lang="pl-PL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12 000,00 zł</a:t>
            </a:r>
            <a:endParaRPr lang="pl-PL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Opracowanie dokumentacji projektowej przebudowy oświetlenia ulicznego od rynku do mostu na rzece </a:t>
            </a:r>
            <a:r>
              <a:rPr lang="pl-PL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Łososinka</a:t>
            </a: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pl-PL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7 999,99 zł </a:t>
            </a:r>
            <a:endParaRPr lang="pl-PL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Wykonanie projektu oświetlenia drogi </a:t>
            </a:r>
            <a:r>
              <a:rPr lang="pl-PL" sz="2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Jackówka</a:t>
            </a: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 Piekiełku - </a:t>
            </a:r>
            <a:r>
              <a:rPr lang="pl-PL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2 999,00 zł</a:t>
            </a:r>
            <a:endParaRPr lang="pl-PL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Opracowanie dokumentacji technicznej dla zadania </a:t>
            </a:r>
            <a:r>
              <a:rPr lang="pl-PL" sz="2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Utworzenie placu zabaw w Podłopieniu</a:t>
            </a: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pl-PL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2 500,00 zł</a:t>
            </a:r>
            <a:endParaRPr lang="pl-PL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pl-PL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pl-PL" altLang="pl-PL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827088" y="746125"/>
            <a:ext cx="720090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PROJEKTY WYKONANE W ROKU 2017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5366</TotalTime>
  <Words>590</Words>
  <Application>Microsoft Office PowerPoint</Application>
  <PresentationFormat>Pokaz na ekranie (4:3)</PresentationFormat>
  <Paragraphs>111</Paragraphs>
  <Slides>25</Slides>
  <Notes>17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33" baseType="lpstr">
      <vt:lpstr>Arial</vt:lpstr>
      <vt:lpstr>Arial Black</vt:lpstr>
      <vt:lpstr>Baskerville Old Face</vt:lpstr>
      <vt:lpstr>Calibri</vt:lpstr>
      <vt:lpstr>Times New Roman</vt:lpstr>
      <vt:lpstr>Verdana</vt:lpstr>
      <vt:lpstr>Wingdings 2</vt:lpstr>
      <vt:lpstr>Aspekt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Urząd Gminy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UG TYMBARK</dc:creator>
  <cp:lastModifiedBy>k.urbanska@tymbark.pl</cp:lastModifiedBy>
  <cp:revision>473</cp:revision>
  <cp:lastPrinted>2018-02-09T12:09:24Z</cp:lastPrinted>
  <dcterms:created xsi:type="dcterms:W3CDTF">2014-09-29T10:31:54Z</dcterms:created>
  <dcterms:modified xsi:type="dcterms:W3CDTF">2018-04-24T10:09:29Z</dcterms:modified>
</cp:coreProperties>
</file>