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90" r:id="rId1"/>
  </p:sldMasterIdLst>
  <p:notesMasterIdLst>
    <p:notesMasterId r:id="rId22"/>
  </p:notesMasterIdLst>
  <p:sldIdLst>
    <p:sldId id="473" r:id="rId2"/>
    <p:sldId id="474" r:id="rId3"/>
    <p:sldId id="475" r:id="rId4"/>
    <p:sldId id="476" r:id="rId5"/>
    <p:sldId id="477" r:id="rId6"/>
    <p:sldId id="478" r:id="rId7"/>
    <p:sldId id="356" r:id="rId8"/>
    <p:sldId id="357" r:id="rId9"/>
    <p:sldId id="392" r:id="rId10"/>
    <p:sldId id="487" r:id="rId11"/>
    <p:sldId id="393" r:id="rId12"/>
    <p:sldId id="394" r:id="rId13"/>
    <p:sldId id="395" r:id="rId14"/>
    <p:sldId id="499" r:id="rId15"/>
    <p:sldId id="494" r:id="rId16"/>
    <p:sldId id="489" r:id="rId17"/>
    <p:sldId id="493" r:id="rId18"/>
    <p:sldId id="490" r:id="rId19"/>
    <p:sldId id="492" r:id="rId20"/>
    <p:sldId id="497" r:id="rId21"/>
  </p:sldIdLst>
  <p:sldSz cx="9144000" cy="6858000" type="screen4x3"/>
  <p:notesSz cx="6797675" cy="9926638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33"/>
    <a:srgbClr val="FFFFFF"/>
    <a:srgbClr val="5F5F5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289" autoAdjust="0"/>
    <p:restoredTop sz="94660"/>
  </p:normalViewPr>
  <p:slideViewPr>
    <p:cSldViewPr>
      <p:cViewPr varScale="1">
        <p:scale>
          <a:sx n="91" d="100"/>
          <a:sy n="91" d="100"/>
        </p:scale>
        <p:origin x="-85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760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191C4E1C-2728-4370-AECD-DA2756D9BCF5}" type="datetimeFigureOut">
              <a:rPr lang="pl-PL"/>
              <a:pPr>
                <a:defRPr/>
              </a:pPr>
              <a:t>2016-02-29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19CDE79-A5FB-4967-BB58-F2CA1D1A621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5120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13C7534-CBCC-4D4D-A5B2-FC6272F84CD2}" type="slidenum">
              <a:rPr lang="pl-PL" altLang="pl-PL" smtClean="0"/>
              <a:pPr/>
              <a:t>1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5222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2D55656-2F7E-4F45-A9EF-6FCDE2CF0487}" type="slidenum">
              <a:rPr lang="pl-PL" altLang="pl-PL" smtClean="0"/>
              <a:pPr/>
              <a:t>2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5325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6EC96EC-9C06-4716-9E9F-0BF2F7812F6F}" type="slidenum">
              <a:rPr lang="pl-PL" altLang="pl-PL" smtClean="0"/>
              <a:pPr/>
              <a:t>3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5427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F0D67B6-F073-402B-88CB-BC59F6DF293D}" type="slidenum">
              <a:rPr lang="pl-PL" altLang="pl-PL" smtClean="0"/>
              <a:pPr/>
              <a:t>4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5530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4192056-3BF1-4901-B35C-B7769280CC40}" type="slidenum">
              <a:rPr lang="pl-PL" altLang="pl-PL" smtClean="0"/>
              <a:pPr/>
              <a:t>5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5632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37A6364-2AD9-4285-9789-1ECEBEFFE647}" type="slidenum">
              <a:rPr lang="pl-PL" altLang="pl-PL" smtClean="0"/>
              <a:pPr/>
              <a:t>6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5734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DCA0DF2-1233-496F-BBD0-392ED5D1BC4C}" type="slidenum">
              <a:rPr lang="pl-PL" altLang="pl-PL" smtClean="0"/>
              <a:pPr/>
              <a:t>7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5837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3A26E53-35E7-42AF-B401-854868FBA33E}" type="slidenum">
              <a:rPr lang="pl-PL" altLang="pl-PL" smtClean="0"/>
              <a:pPr/>
              <a:t>8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5939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1C8C305-2F10-43CB-8925-518680525F0F}" type="slidenum">
              <a:rPr lang="pl-PL" altLang="pl-PL" smtClean="0"/>
              <a:pPr/>
              <a:t>9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604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BDB40BD-900D-404F-899D-006B1727AEC7}" type="slidenum">
              <a:rPr lang="pl-PL" altLang="pl-PL" smtClean="0"/>
              <a:pPr/>
              <a:t>11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6144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31C9835-DFA0-44BA-8E7F-17D327A8E533}" type="slidenum">
              <a:rPr lang="pl-PL" altLang="pl-PL" smtClean="0"/>
              <a:pPr/>
              <a:t>12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6246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38C34C5-04B6-4FCF-BAF4-D6745936BB4A}" type="slidenum">
              <a:rPr lang="pl-PL" altLang="pl-PL" smtClean="0"/>
              <a:pPr/>
              <a:t>13</a:t>
            </a:fld>
            <a:endParaRPr lang="pl-PL" alt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zaokrąglony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Prostokąt zaokrąglony 5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Tytuł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20" name="Podtytuł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7" name="Symbol zastępczy daty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8BF9A49-681A-40EF-A0FD-2C3FF7873395}" type="datetimeFigureOut">
              <a:rPr lang="pl-PL"/>
              <a:pPr>
                <a:defRPr/>
              </a:pPr>
              <a:t>2016-02-29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8241E-8376-406E-93BB-9A526AABEEF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FB88D-138E-4F86-86B0-571146C8797B}" type="datetimeFigureOut">
              <a:rPr lang="pl-PL"/>
              <a:pPr>
                <a:defRPr/>
              </a:pPr>
              <a:t>2016-02-29</a:t>
            </a:fld>
            <a:endParaRPr lang="pl-PL"/>
          </a:p>
        </p:txBody>
      </p:sp>
      <p:sp>
        <p:nvSpPr>
          <p:cNvPr id="5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FD1EE-DA6F-408D-8B7F-0A69F30D875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zaokrąglony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Prostokąt zaokrąglony 4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0F080E1-FE4C-413E-B40D-679BC0C2D91E}" type="datetimeFigureOut">
              <a:rPr lang="pl-PL"/>
              <a:pPr>
                <a:defRPr/>
              </a:pPr>
              <a:t>2016-02-29</a:t>
            </a:fld>
            <a:endParaRPr lang="pl-PL"/>
          </a:p>
        </p:txBody>
      </p:sp>
      <p:sp>
        <p:nvSpPr>
          <p:cNvPr id="7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8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B2243-A69B-40E9-92F8-1DB71B21E29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8AA34-F8FA-4AE7-BDF0-8D8D27CB4A13}" type="datetimeFigureOut">
              <a:rPr lang="pl-PL"/>
              <a:pPr>
                <a:defRPr/>
              </a:pPr>
              <a:t>2016-02-29</a:t>
            </a:fld>
            <a:endParaRPr lang="pl-PL"/>
          </a:p>
        </p:txBody>
      </p:sp>
      <p:sp>
        <p:nvSpPr>
          <p:cNvPr id="6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8721D-A363-4106-A112-1112C26CF07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2723E1-5782-4B97-90FD-69D6AC417DE4}" type="datetimeFigureOut">
              <a:rPr lang="pl-PL"/>
              <a:pPr>
                <a:defRPr/>
              </a:pPr>
              <a:t>2016-02-29</a:t>
            </a:fld>
            <a:endParaRPr lang="pl-PL"/>
          </a:p>
        </p:txBody>
      </p:sp>
      <p:sp>
        <p:nvSpPr>
          <p:cNvPr id="8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849108-E35A-4BF7-BBFE-DF5406D8401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D58E92-F20A-4838-BCED-D8804A4BC9E5}" type="datetimeFigureOut">
              <a:rPr lang="pl-PL"/>
              <a:pPr>
                <a:defRPr/>
              </a:pPr>
              <a:t>2016-02-29</a:t>
            </a:fld>
            <a:endParaRPr lang="pl-PL"/>
          </a:p>
        </p:txBody>
      </p:sp>
      <p:sp>
        <p:nvSpPr>
          <p:cNvPr id="4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5DB64-5BD7-482B-9FC4-F5A74E3497F0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zaokrąglony 1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EF0F00B-AAC3-4B3A-B84E-DE38C8BAFEFA}" type="datetimeFigureOut">
              <a:rPr lang="pl-PL"/>
              <a:pPr>
                <a:defRPr/>
              </a:pPr>
              <a:t>2016-02-29</a:t>
            </a:fld>
            <a:endParaRPr lang="pl-PL"/>
          </a:p>
        </p:txBody>
      </p:sp>
      <p:sp>
        <p:nvSpPr>
          <p:cNvPr id="4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CC445-FAEC-4149-A3E4-BA80B1B8BDBA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08A4DD-3DCD-4D3E-9608-F26D90E103EA}" type="datetimeFigureOut">
              <a:rPr lang="pl-PL"/>
              <a:pPr>
                <a:defRPr/>
              </a:pPr>
              <a:t>2016-02-29</a:t>
            </a:fld>
            <a:endParaRPr lang="pl-PL"/>
          </a:p>
        </p:txBody>
      </p:sp>
      <p:sp>
        <p:nvSpPr>
          <p:cNvPr id="6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C3B7A-D69F-4BB5-AC85-30AB0748E689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zaokrąglony 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Prostokąt z zaokrąglonym rogiem 5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pl-PL" noProof="0" smtClean="0"/>
              <a:t>Kliknij ikonę, aby dodać obraz</a:t>
            </a:r>
            <a:endParaRPr lang="en-US" noProof="0"/>
          </a:p>
        </p:txBody>
      </p:sp>
      <p:sp>
        <p:nvSpPr>
          <p:cNvPr id="7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AD3A583-4A3F-41F7-AE00-A6A35F2FD298}" type="datetimeFigureOut">
              <a:rPr lang="pl-PL"/>
              <a:pPr>
                <a:defRPr/>
              </a:pPr>
              <a:t>2016-02-29</a:t>
            </a:fld>
            <a:endParaRPr lang="pl-PL"/>
          </a:p>
        </p:txBody>
      </p:sp>
      <p:sp>
        <p:nvSpPr>
          <p:cNvPr id="8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B2F7A9-2262-4666-AE5C-70E88E66CF8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A9391-71F8-49E0-8287-A0355EB1E48D}" type="datetimeFigureOut">
              <a:rPr lang="pl-PL"/>
              <a:pPr>
                <a:defRPr/>
              </a:pPr>
              <a:t>2016-02-29</a:t>
            </a:fld>
            <a:endParaRPr lang="pl-PL"/>
          </a:p>
        </p:txBody>
      </p:sp>
      <p:sp>
        <p:nvSpPr>
          <p:cNvPr id="5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FE775-E66D-4DFA-8FBB-6CB3CAB16E3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8DF9C-E554-4608-9345-F523A7A0C2FF}" type="datetimeFigureOut">
              <a:rPr lang="pl-PL"/>
              <a:pPr>
                <a:defRPr/>
              </a:pPr>
              <a:t>2016-02-29</a:t>
            </a:fld>
            <a:endParaRPr lang="pl-PL"/>
          </a:p>
        </p:txBody>
      </p:sp>
      <p:sp>
        <p:nvSpPr>
          <p:cNvPr id="5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B5E41A-74CB-4865-9D78-4D1D309D8E1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zaokrąglony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9" name="Prostokąt zaokrąglony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3" name="Symbol zastępczy tytułu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031" name="Symbol zastępczy tekstu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  <a:endParaRPr lang="en-US" altLang="pl-PL" smtClean="0"/>
          </a:p>
        </p:txBody>
      </p:sp>
      <p:sp>
        <p:nvSpPr>
          <p:cNvPr id="25" name="Symbol zastępczy daty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extLst/>
          </a:lstStyle>
          <a:p>
            <a:pPr>
              <a:defRPr/>
            </a:pPr>
            <a:fld id="{38565F36-1AE3-4461-90C0-8DB16E5D3028}" type="datetimeFigureOut">
              <a:rPr lang="pl-PL"/>
              <a:pPr>
                <a:defRPr/>
              </a:pPr>
              <a:t>2016-02-29</a:t>
            </a:fld>
            <a:endParaRPr lang="pl-PL"/>
          </a:p>
        </p:txBody>
      </p:sp>
      <p:sp>
        <p:nvSpPr>
          <p:cNvPr id="18" name="Symbol zastępczy stopki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solidFill>
                  <a:srgbClr val="A7A399"/>
                </a:solidFill>
              </a:defRPr>
            </a:lvl1pPr>
          </a:lstStyle>
          <a:p>
            <a:pPr>
              <a:defRPr/>
            </a:pPr>
            <a:fld id="{29EAD48D-C187-410F-856A-AB18799FDEB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08" r:id="rId1"/>
    <p:sldLayoutId id="2147484701" r:id="rId2"/>
    <p:sldLayoutId id="2147484709" r:id="rId3"/>
    <p:sldLayoutId id="2147484702" r:id="rId4"/>
    <p:sldLayoutId id="2147484703" r:id="rId5"/>
    <p:sldLayoutId id="2147484704" r:id="rId6"/>
    <p:sldLayoutId id="2147484710" r:id="rId7"/>
    <p:sldLayoutId id="2147484705" r:id="rId8"/>
    <p:sldLayoutId id="2147484711" r:id="rId9"/>
    <p:sldLayoutId id="2147484706" r:id="rId10"/>
    <p:sldLayoutId id="2147484707" r:id="rId11"/>
  </p:sldLayoutIdLst>
  <p:transition>
    <p:wedg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9pPr>
      <a:extLst/>
    </p:titleStyle>
    <p:bodyStyle>
      <a:lvl1pPr marL="265113" indent="-265113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eaLnBrk="0" fontAlgn="base" hangingPunct="0">
        <a:spcBef>
          <a:spcPts val="250"/>
        </a:spcBef>
        <a:spcAft>
          <a:spcPct val="0"/>
        </a:spcAft>
        <a:buClr>
          <a:srgbClr val="ED3742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eaLnBrk="0" fontAlgn="base" hangingPunct="0"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eaLnBrk="0" fontAlgn="base" hangingPunct="0">
        <a:spcBef>
          <a:spcPts val="250"/>
        </a:spcBef>
        <a:spcAft>
          <a:spcPct val="0"/>
        </a:spcAft>
        <a:buClr>
          <a:srgbClr val="4A85BF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ostokąt zaokrąglony 13"/>
          <p:cNvSpPr/>
          <p:nvPr/>
        </p:nvSpPr>
        <p:spPr>
          <a:xfrm>
            <a:off x="539750" y="2276475"/>
            <a:ext cx="2736850" cy="208915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Prostokąt zaokrąglony 9"/>
          <p:cNvSpPr/>
          <p:nvPr/>
        </p:nvSpPr>
        <p:spPr>
          <a:xfrm>
            <a:off x="7812088" y="549275"/>
            <a:ext cx="792162" cy="518318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179512" y="44624"/>
            <a:ext cx="8280920" cy="200054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4400" dirty="0">
                <a:ln>
                  <a:solidFill>
                    <a:schemeClr val="tx1"/>
                  </a:solidFill>
                </a:ln>
                <a:solidFill>
                  <a:srgbClr val="5F5F5F"/>
                </a:solidFill>
                <a:latin typeface="Arial Black" pitchFamily="34" charset="0"/>
                <a:cs typeface="+mn-cs"/>
              </a:rPr>
              <a:t/>
            </a:r>
            <a:br>
              <a:rPr lang="pl-PL" sz="4400" dirty="0">
                <a:ln>
                  <a:solidFill>
                    <a:schemeClr val="tx1"/>
                  </a:solidFill>
                </a:ln>
                <a:solidFill>
                  <a:srgbClr val="5F5F5F"/>
                </a:solidFill>
                <a:latin typeface="Arial Black" pitchFamily="34" charset="0"/>
                <a:cs typeface="+mn-cs"/>
              </a:rPr>
            </a:br>
            <a:r>
              <a:rPr lang="pl-PL" sz="4000" b="1" cap="all" dirty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INWESTYCJE GMINNE  </a:t>
            </a:r>
            <a:br>
              <a:rPr lang="pl-PL" sz="4000" b="1" cap="all" dirty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3600" b="1" cap="all" dirty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ZREALIZOWANE w </a:t>
            </a:r>
            <a:r>
              <a:rPr lang="pl-PL" sz="3600" b="1" cap="all" dirty="0" err="1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ROKu</a:t>
            </a:r>
            <a:r>
              <a:rPr lang="pl-PL" sz="3600" b="1" cap="all" dirty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2015</a:t>
            </a:r>
          </a:p>
        </p:txBody>
      </p:sp>
      <p:pic>
        <p:nvPicPr>
          <p:cNvPr id="13317" name="Picture 2" descr="C:\Documents and Settings\PAWEŁ\Pulpit\herb i papier Gminy\her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70825" y="692150"/>
            <a:ext cx="661988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7" descr="droga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2420938"/>
            <a:ext cx="241141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319" name="Grupa 17"/>
          <p:cNvGrpSpPr>
            <a:grpSpLocks/>
          </p:cNvGrpSpPr>
          <p:nvPr/>
        </p:nvGrpSpPr>
        <p:grpSpPr bwMode="auto">
          <a:xfrm>
            <a:off x="4932363" y="3716338"/>
            <a:ext cx="2735262" cy="2016125"/>
            <a:chOff x="5076056" y="3573016"/>
            <a:chExt cx="2736304" cy="2016224"/>
          </a:xfrm>
        </p:grpSpPr>
        <p:sp>
          <p:nvSpPr>
            <p:cNvPr id="16" name="Prostokąt zaokrąglony 15"/>
            <p:cNvSpPr/>
            <p:nvPr/>
          </p:nvSpPr>
          <p:spPr>
            <a:xfrm>
              <a:off x="5076056" y="3573016"/>
              <a:ext cx="2736304" cy="2016224"/>
            </a:xfrm>
            <a:prstGeom prst="round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/>
            </a:p>
          </p:txBody>
        </p:sp>
        <p:pic>
          <p:nvPicPr>
            <p:cNvPr id="13324" name="Picture 8" descr="droga do noku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220072" y="3789040"/>
              <a:ext cx="2455242" cy="15841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3320" name="Grupa 16"/>
          <p:cNvGrpSpPr>
            <a:grpSpLocks/>
          </p:cNvGrpSpPr>
          <p:nvPr/>
        </p:nvGrpSpPr>
        <p:grpSpPr bwMode="auto">
          <a:xfrm>
            <a:off x="2771775" y="2924175"/>
            <a:ext cx="2736850" cy="1944688"/>
            <a:chOff x="2483768" y="3429000"/>
            <a:chExt cx="2736304" cy="1944216"/>
          </a:xfrm>
        </p:grpSpPr>
        <p:sp>
          <p:nvSpPr>
            <p:cNvPr id="15" name="Prostokąt zaokrąglony 14"/>
            <p:cNvSpPr/>
            <p:nvPr/>
          </p:nvSpPr>
          <p:spPr>
            <a:xfrm>
              <a:off x="2483768" y="3429000"/>
              <a:ext cx="2736304" cy="1944216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l-PL"/>
            </a:p>
          </p:txBody>
        </p:sp>
        <p:pic>
          <p:nvPicPr>
            <p:cNvPr id="13322" name="Picture 9" descr="droga malarzówka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627784" y="3590972"/>
              <a:ext cx="2448272" cy="1566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684213" y="836613"/>
            <a:ext cx="3455987" cy="23050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14339" name="Prostokąt 6"/>
          <p:cNvSpPr>
            <a:spLocks noChangeArrowheads="1"/>
          </p:cNvSpPr>
          <p:nvPr/>
        </p:nvSpPr>
        <p:spPr bwMode="auto">
          <a:xfrm>
            <a:off x="611188" y="3141663"/>
            <a:ext cx="7848600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000" i="1">
                <a:latin typeface="Baskerville Old Face" pitchFamily="18" charset="0"/>
              </a:rPr>
              <a:t> </a:t>
            </a:r>
          </a:p>
          <a:p>
            <a:pPr algn="just" eaLnBrk="1" hangingPunct="1"/>
            <a:r>
              <a:rPr lang="pl-PL" altLang="pl-PL" sz="2000">
                <a:latin typeface="Times New Roman" pitchFamily="18" charset="0"/>
                <a:cs typeface="Times New Roman" pitchFamily="18" charset="0"/>
              </a:rPr>
              <a:t>Inwestycję zrealizowano w ramach programu Urzędu Marszałkowskiego: </a:t>
            </a:r>
            <a:r>
              <a:rPr lang="pl-PL" altLang="pl-PL" sz="2000" i="1">
                <a:latin typeface="Times New Roman" pitchFamily="18" charset="0"/>
                <a:cs typeface="Times New Roman" pitchFamily="18" charset="0"/>
              </a:rPr>
              <a:t>Jakość życia na obszarach wiejskich i różnicowanie gospodarki wiejskiej</a:t>
            </a:r>
            <a:r>
              <a:rPr lang="pl-PL" altLang="pl-PL" sz="2000">
                <a:latin typeface="Times New Roman" pitchFamily="18" charset="0"/>
                <a:cs typeface="Times New Roman" pitchFamily="18" charset="0"/>
              </a:rPr>
              <a:t> (działanie 321. </a:t>
            </a:r>
            <a:r>
              <a:rPr lang="pl-PL" altLang="pl-PL" sz="2000" i="1">
                <a:latin typeface="Times New Roman" pitchFamily="18" charset="0"/>
                <a:cs typeface="Times New Roman" pitchFamily="18" charset="0"/>
              </a:rPr>
              <a:t>Podstawowe usługi dla gospodarki i ludności wiejskiej</a:t>
            </a:r>
            <a:r>
              <a:rPr lang="pl-PL" altLang="pl-PL" sz="2000">
                <a:latin typeface="Times New Roman" pitchFamily="18" charset="0"/>
                <a:cs typeface="Times New Roman" pitchFamily="18" charset="0"/>
              </a:rPr>
              <a:t>). Koszt inwestycji to </a:t>
            </a:r>
            <a:r>
              <a:rPr lang="pl-PL" altLang="pl-PL" sz="2000" b="1">
                <a:latin typeface="Times New Roman" pitchFamily="18" charset="0"/>
                <a:cs typeface="Times New Roman" pitchFamily="18" charset="0"/>
              </a:rPr>
              <a:t>210 585,89 zł </a:t>
            </a:r>
            <a:r>
              <a:rPr lang="pl-PL" altLang="pl-PL" sz="2000">
                <a:latin typeface="Times New Roman" pitchFamily="18" charset="0"/>
                <a:cs typeface="Times New Roman" pitchFamily="18" charset="0"/>
              </a:rPr>
              <a:t>(brutto) z czego wartość pomocy uzyskanej z Urzędu Marszałkowskiego Województwa Małopolskiego </a:t>
            </a:r>
            <a:br>
              <a:rPr lang="pl-PL" altLang="pl-PL" sz="2000">
                <a:latin typeface="Times New Roman" pitchFamily="18" charset="0"/>
                <a:cs typeface="Times New Roman" pitchFamily="18" charset="0"/>
              </a:rPr>
            </a:br>
            <a:r>
              <a:rPr lang="pl-PL" altLang="pl-PL" sz="2000">
                <a:latin typeface="Times New Roman" pitchFamily="18" charset="0"/>
                <a:cs typeface="Times New Roman" pitchFamily="18" charset="0"/>
              </a:rPr>
              <a:t>w ramach PROW to </a:t>
            </a:r>
            <a:r>
              <a:rPr lang="pl-PL" altLang="pl-PL" sz="2000" b="1">
                <a:latin typeface="Times New Roman" pitchFamily="18" charset="0"/>
                <a:cs typeface="Times New Roman" pitchFamily="18" charset="0"/>
              </a:rPr>
              <a:t>126 006,00 zł </a:t>
            </a:r>
            <a:r>
              <a:rPr lang="pl-PL" altLang="pl-PL" sz="2000">
                <a:latin typeface="Times New Roman" pitchFamily="18" charset="0"/>
                <a:cs typeface="Times New Roman" pitchFamily="18" charset="0"/>
              </a:rPr>
              <a:t>(brutto).</a:t>
            </a:r>
          </a:p>
        </p:txBody>
      </p:sp>
      <p:pic>
        <p:nvPicPr>
          <p:cNvPr id="14340" name="Picture 6" descr="wymiana kanalizacj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981075"/>
            <a:ext cx="3157537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rostokąt 7"/>
          <p:cNvSpPr/>
          <p:nvPr/>
        </p:nvSpPr>
        <p:spPr>
          <a:xfrm>
            <a:off x="4067175" y="811213"/>
            <a:ext cx="4572000" cy="21859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l-PL" sz="3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Budowa oraz wymiana kanalizacji  sanitarnej </a:t>
            </a:r>
            <a:br>
              <a:rPr lang="pl-PL" sz="3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3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 miejscowości </a:t>
            </a:r>
            <a:br>
              <a:rPr lang="pl-PL" sz="3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3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Tymbark</a:t>
            </a:r>
            <a:endParaRPr lang="pl-PL" sz="3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900113" y="765175"/>
            <a:ext cx="3240087" cy="2447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15363" name="Prostokąt 6"/>
          <p:cNvSpPr>
            <a:spLocks noChangeArrowheads="1"/>
          </p:cNvSpPr>
          <p:nvPr/>
        </p:nvSpPr>
        <p:spPr bwMode="auto">
          <a:xfrm>
            <a:off x="684213" y="3506788"/>
            <a:ext cx="7920037" cy="246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pl-PL" altLang="pl-PL" sz="2200">
                <a:latin typeface="Times New Roman" pitchFamily="18" charset="0"/>
                <a:cs typeface="Times New Roman" pitchFamily="18" charset="0"/>
              </a:rPr>
              <a:t>W lipcu 2015 roku dobiegły końca prace związane z budową zaplecza sportowego przy boisku wielofunkcyjnym w Podło-pieniu, po czym Gmina Tymbark uzyskała pozwolenie na użytkowanie obiektu od Powiatowego Inspektora Nadzoru Budowlanego. </a:t>
            </a:r>
          </a:p>
          <a:p>
            <a:pPr algn="just" eaLnBrk="1" hangingPunct="1"/>
            <a:r>
              <a:rPr lang="pl-PL" altLang="pl-PL" sz="2200">
                <a:latin typeface="Times New Roman" pitchFamily="18" charset="0"/>
                <a:cs typeface="Times New Roman" pitchFamily="18" charset="0"/>
              </a:rPr>
              <a:t>Całkowity koszt budowy budynku to </a:t>
            </a:r>
            <a:r>
              <a:rPr lang="pl-PL" altLang="pl-PL" sz="2200" b="1">
                <a:latin typeface="Times New Roman" pitchFamily="18" charset="0"/>
                <a:cs typeface="Times New Roman" pitchFamily="18" charset="0"/>
              </a:rPr>
              <a:t>305 383,34 zł </a:t>
            </a:r>
            <a:r>
              <a:rPr lang="pl-PL" altLang="pl-PL" sz="2200">
                <a:latin typeface="Times New Roman" pitchFamily="18" charset="0"/>
                <a:cs typeface="Times New Roman" pitchFamily="18" charset="0"/>
              </a:rPr>
              <a:t>(koszt prac wykonanych w roku 2015 ‒ </a:t>
            </a:r>
            <a:r>
              <a:rPr lang="pl-PL" altLang="pl-PL" sz="2200" b="1">
                <a:latin typeface="Times New Roman" pitchFamily="18" charset="0"/>
                <a:cs typeface="Times New Roman" pitchFamily="18" charset="0"/>
              </a:rPr>
              <a:t>172 241,00 zł</a:t>
            </a:r>
            <a:r>
              <a:rPr lang="pl-PL" altLang="pl-PL" sz="2200">
                <a:latin typeface="Times New Roman" pitchFamily="18" charset="0"/>
                <a:cs typeface="Times New Roman" pitchFamily="18" charset="0"/>
              </a:rPr>
              <a:t>)</a:t>
            </a:r>
            <a:endParaRPr lang="pl-PL" altLang="pl-PL" sz="22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067175" y="981075"/>
            <a:ext cx="4572000" cy="20621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l-PL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Budowa zaplecza sportowego przy boisku wielofunkcyjnym </a:t>
            </a:r>
          </a:p>
          <a:p>
            <a:pPr algn="ctr" eaLnBrk="1" hangingPunct="1">
              <a:defRPr/>
            </a:pPr>
            <a:r>
              <a:rPr lang="pl-PL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 Podłopieniu</a:t>
            </a:r>
          </a:p>
        </p:txBody>
      </p:sp>
      <p:pic>
        <p:nvPicPr>
          <p:cNvPr id="15365" name="Picture 5" descr="C:\Users\PROMOCJA\Desktop\P12621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908050"/>
            <a:ext cx="2952750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ostokąt 14"/>
          <p:cNvSpPr/>
          <p:nvPr/>
        </p:nvSpPr>
        <p:spPr>
          <a:xfrm>
            <a:off x="1042988" y="2924175"/>
            <a:ext cx="3024187" cy="201771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5076825" y="2924175"/>
            <a:ext cx="2808288" cy="201771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16388" name="Rectangle 6"/>
          <p:cNvSpPr>
            <a:spLocks noChangeArrowheads="1"/>
          </p:cNvSpPr>
          <p:nvPr/>
        </p:nvSpPr>
        <p:spPr bwMode="auto">
          <a:xfrm>
            <a:off x="539750" y="1341438"/>
            <a:ext cx="806450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pl-PL" altLang="pl-PL">
                <a:latin typeface="Times New Roman" pitchFamily="18" charset="0"/>
                <a:cs typeface="Times New Roman" pitchFamily="18" charset="0"/>
              </a:rPr>
              <a:t>W wyniku procedury konkursowej pozyskano dotację ‒ z rezerwy celowej budżetu państwa ‒ na dofinansowanie 5 zadań związanych z usuwaniem skutków intensywnych opadów deszczu. Łączna wartość wykonanych robót to </a:t>
            </a:r>
            <a:r>
              <a:rPr lang="pl-PL" altLang="pl-PL" b="1">
                <a:latin typeface="Times New Roman" pitchFamily="18" charset="0"/>
                <a:cs typeface="Times New Roman" pitchFamily="18" charset="0"/>
              </a:rPr>
              <a:t>600 665,46 zł </a:t>
            </a:r>
            <a:r>
              <a:rPr lang="pl-PL" altLang="pl-PL">
                <a:latin typeface="Times New Roman" pitchFamily="18" charset="0"/>
                <a:cs typeface="Times New Roman" pitchFamily="18" charset="0"/>
              </a:rPr>
              <a:t>brutto. Kwota dofinansowania z budżetu Państwa to 80% wartości inwestycji. Odbudowano następujące drogi:</a:t>
            </a:r>
          </a:p>
          <a:p>
            <a:pPr algn="just"/>
            <a:endParaRPr lang="pl-PL" altLang="pl-PL"/>
          </a:p>
        </p:txBody>
      </p:sp>
      <p:sp>
        <p:nvSpPr>
          <p:cNvPr id="16389" name="Rectangle 7"/>
          <p:cNvSpPr>
            <a:spLocks noChangeArrowheads="1"/>
          </p:cNvSpPr>
          <p:nvPr/>
        </p:nvSpPr>
        <p:spPr bwMode="auto">
          <a:xfrm>
            <a:off x="4427538" y="4900613"/>
            <a:ext cx="424815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endParaRPr lang="pl-PL" altLang="pl-PL" sz="800"/>
          </a:p>
          <a:p>
            <a:pPr algn="ctr"/>
            <a:r>
              <a:rPr lang="pl-PL" altLang="pl-PL" sz="1600" b="1" i="1">
                <a:latin typeface="Times New Roman" pitchFamily="18" charset="0"/>
                <a:cs typeface="Times New Roman" pitchFamily="18" charset="0"/>
              </a:rPr>
              <a:t>Droga gminna na Zęzów w Tymbarku</a:t>
            </a:r>
            <a:r>
              <a:rPr lang="pl-PL" altLang="pl-PL" sz="160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pl-PL" altLang="pl-PL" sz="1600">
                <a:latin typeface="Times New Roman" pitchFamily="18" charset="0"/>
                <a:cs typeface="Times New Roman" pitchFamily="18" charset="0"/>
              </a:rPr>
            </a:br>
            <a:r>
              <a:rPr lang="pl-PL" altLang="pl-PL" sz="1600">
                <a:latin typeface="Times New Roman" pitchFamily="18" charset="0"/>
                <a:cs typeface="Times New Roman" pitchFamily="18" charset="0"/>
              </a:rPr>
              <a:t>(ułożenie płyt betonowych z utwardzeniem poboczy na odcinku 370 m)</a:t>
            </a:r>
          </a:p>
        </p:txBody>
      </p:sp>
      <p:sp>
        <p:nvSpPr>
          <p:cNvPr id="8" name="Prostokąt 7"/>
          <p:cNvSpPr/>
          <p:nvPr/>
        </p:nvSpPr>
        <p:spPr>
          <a:xfrm>
            <a:off x="611188" y="476250"/>
            <a:ext cx="7993062" cy="8937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2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ea typeface="Times New Roman" pitchFamily="18" charset="0"/>
                <a:cs typeface="Arial" panose="020B0604020202020204" pitchFamily="34" charset="0"/>
              </a:rPr>
              <a:t>Odbudowa dróg gminnych zniszczonych podczas intensywnych opadów atmosferycznych</a:t>
            </a:r>
            <a:endParaRPr lang="pl-PL" sz="2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Arial" panose="020B0604020202020204" pitchFamily="34" charset="0"/>
            </a:endParaRPr>
          </a:p>
        </p:txBody>
      </p:sp>
      <p:pic>
        <p:nvPicPr>
          <p:cNvPr id="16391" name="Picture 8" descr="droga jakubówk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450" y="3048000"/>
            <a:ext cx="2736850" cy="174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2" name="Prostokąt 10"/>
          <p:cNvSpPr>
            <a:spLocks noChangeArrowheads="1"/>
          </p:cNvSpPr>
          <p:nvPr/>
        </p:nvSpPr>
        <p:spPr bwMode="auto">
          <a:xfrm>
            <a:off x="720725" y="5046663"/>
            <a:ext cx="392271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1400" b="1" i="1">
                <a:latin typeface="Times New Roman" pitchFamily="18" charset="0"/>
                <a:cs typeface="Times New Roman" pitchFamily="18" charset="0"/>
              </a:rPr>
              <a:t>Droga gminna Jakubówka w Podłopieniu</a:t>
            </a:r>
            <a:r>
              <a:rPr lang="pl-PL" altLang="pl-PL" sz="140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pl-PL" altLang="pl-PL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eaLnBrk="1" hangingPunct="1"/>
            <a:r>
              <a:rPr lang="pl-PL" altLang="pl-PL" sz="1600">
                <a:latin typeface="Times New Roman" pitchFamily="18" charset="0"/>
                <a:cs typeface="Times New Roman" pitchFamily="18" charset="0"/>
              </a:rPr>
              <a:t>(ułożenie masy bitumicznej </a:t>
            </a:r>
            <a:br>
              <a:rPr lang="pl-PL" altLang="pl-PL" sz="1600">
                <a:latin typeface="Times New Roman" pitchFamily="18" charset="0"/>
                <a:cs typeface="Times New Roman" pitchFamily="18" charset="0"/>
              </a:rPr>
            </a:br>
            <a:r>
              <a:rPr lang="pl-PL" altLang="pl-PL" sz="1600">
                <a:latin typeface="Times New Roman" pitchFamily="18" charset="0"/>
                <a:cs typeface="Times New Roman" pitchFamily="18" charset="0"/>
              </a:rPr>
              <a:t>z utwardzeniem poboczy na odcinku 340 m)</a:t>
            </a:r>
          </a:p>
        </p:txBody>
      </p:sp>
      <p:pic>
        <p:nvPicPr>
          <p:cNvPr id="16393" name="Picture 9" descr="C:\Users\PROMOCJA\Desktop\drog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9700" y="3021013"/>
            <a:ext cx="2520950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rostokąt 17"/>
          <p:cNvSpPr/>
          <p:nvPr/>
        </p:nvSpPr>
        <p:spPr>
          <a:xfrm>
            <a:off x="5076825" y="692150"/>
            <a:ext cx="2808288" cy="18732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1116013" y="692150"/>
            <a:ext cx="2951162" cy="18732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1979613" y="3716338"/>
            <a:ext cx="2879725" cy="18732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17413" name="Prostokąt 5"/>
          <p:cNvSpPr>
            <a:spLocks noChangeArrowheads="1"/>
          </p:cNvSpPr>
          <p:nvPr/>
        </p:nvSpPr>
        <p:spPr bwMode="auto">
          <a:xfrm>
            <a:off x="4572000" y="4149725"/>
            <a:ext cx="4572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1600" b="1" i="1">
                <a:latin typeface="Times New Roman" pitchFamily="18" charset="0"/>
                <a:cs typeface="Times New Roman" pitchFamily="18" charset="0"/>
              </a:rPr>
              <a:t>Droga gminna Malarzówka w Zamieściu</a:t>
            </a:r>
            <a:endParaRPr lang="pl-PL" altLang="pl-PL" sz="1600" i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altLang="pl-PL" sz="1600">
                <a:latin typeface="Times New Roman" pitchFamily="18" charset="0"/>
                <a:cs typeface="Times New Roman" pitchFamily="18" charset="0"/>
              </a:rPr>
              <a:t>(ułożenie płyt betonowych z utwardzeniem </a:t>
            </a:r>
            <a:br>
              <a:rPr lang="pl-PL" altLang="pl-PL" sz="1600">
                <a:latin typeface="Times New Roman" pitchFamily="18" charset="0"/>
                <a:cs typeface="Times New Roman" pitchFamily="18" charset="0"/>
              </a:rPr>
            </a:br>
            <a:r>
              <a:rPr lang="pl-PL" altLang="pl-PL" sz="1600">
                <a:latin typeface="Times New Roman" pitchFamily="18" charset="0"/>
                <a:cs typeface="Times New Roman" pitchFamily="18" charset="0"/>
              </a:rPr>
              <a:t>poboczy na odcinku 350 m)</a:t>
            </a:r>
          </a:p>
        </p:txBody>
      </p:sp>
      <p:sp>
        <p:nvSpPr>
          <p:cNvPr id="17414" name="Prostokąt 9"/>
          <p:cNvSpPr>
            <a:spLocks noChangeArrowheads="1"/>
          </p:cNvSpPr>
          <p:nvPr/>
        </p:nvSpPr>
        <p:spPr bwMode="auto">
          <a:xfrm>
            <a:off x="323850" y="2781300"/>
            <a:ext cx="4572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1600" b="1" i="1">
                <a:latin typeface="Times New Roman" pitchFamily="18" charset="0"/>
                <a:cs typeface="Times New Roman" pitchFamily="18" charset="0"/>
              </a:rPr>
              <a:t>Droga gminna do Noku – Leśna w Tymbarku</a:t>
            </a:r>
            <a:r>
              <a:rPr lang="pl-PL" altLang="pl-PL" sz="160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altLang="pl-PL" sz="1600">
                <a:latin typeface="Times New Roman" pitchFamily="18" charset="0"/>
                <a:cs typeface="Times New Roman" pitchFamily="18" charset="0"/>
              </a:rPr>
            </a:br>
            <a:r>
              <a:rPr lang="pl-PL" altLang="pl-PL" sz="1600">
                <a:latin typeface="Times New Roman" pitchFamily="18" charset="0"/>
                <a:cs typeface="Times New Roman" pitchFamily="18" charset="0"/>
              </a:rPr>
              <a:t>(ułożenie masy bitumicznej z utwardzeniem </a:t>
            </a:r>
            <a:br>
              <a:rPr lang="pl-PL" altLang="pl-PL" sz="1600">
                <a:latin typeface="Times New Roman" pitchFamily="18" charset="0"/>
                <a:cs typeface="Times New Roman" pitchFamily="18" charset="0"/>
              </a:rPr>
            </a:br>
            <a:r>
              <a:rPr lang="pl-PL" altLang="pl-PL" sz="1600">
                <a:latin typeface="Times New Roman" pitchFamily="18" charset="0"/>
                <a:cs typeface="Times New Roman" pitchFamily="18" charset="0"/>
              </a:rPr>
              <a:t>poboczy na odcinku 1340 m)</a:t>
            </a:r>
          </a:p>
        </p:txBody>
      </p:sp>
      <p:sp>
        <p:nvSpPr>
          <p:cNvPr id="17415" name="Prostokąt 10"/>
          <p:cNvSpPr>
            <a:spLocks noChangeArrowheads="1"/>
          </p:cNvSpPr>
          <p:nvPr/>
        </p:nvSpPr>
        <p:spPr bwMode="auto">
          <a:xfrm>
            <a:off x="4572000" y="2781300"/>
            <a:ext cx="4572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1600" b="1" i="1">
                <a:latin typeface="Times New Roman" pitchFamily="18" charset="0"/>
                <a:cs typeface="Times New Roman" pitchFamily="18" charset="0"/>
              </a:rPr>
              <a:t>Droga gminna Sołtystwo w Zamieśc</a:t>
            </a:r>
            <a:r>
              <a:rPr lang="pl-PL" altLang="pl-PL" sz="1600" b="1">
                <a:latin typeface="Times New Roman" pitchFamily="18" charset="0"/>
                <a:cs typeface="Times New Roman" pitchFamily="18" charset="0"/>
              </a:rPr>
              <a:t>iu</a:t>
            </a:r>
          </a:p>
          <a:p>
            <a:pPr algn="ctr" eaLnBrk="1" hangingPunct="1"/>
            <a:r>
              <a:rPr lang="pl-PL" altLang="pl-PL" sz="1600">
                <a:latin typeface="Times New Roman" pitchFamily="18" charset="0"/>
                <a:cs typeface="Times New Roman" pitchFamily="18" charset="0"/>
              </a:rPr>
              <a:t>(ułożenie płyt betonowych z utwardzeniem </a:t>
            </a:r>
            <a:br>
              <a:rPr lang="pl-PL" altLang="pl-PL" sz="1600">
                <a:latin typeface="Times New Roman" pitchFamily="18" charset="0"/>
                <a:cs typeface="Times New Roman" pitchFamily="18" charset="0"/>
              </a:rPr>
            </a:br>
            <a:r>
              <a:rPr lang="pl-PL" altLang="pl-PL" sz="1600">
                <a:latin typeface="Times New Roman" pitchFamily="18" charset="0"/>
                <a:cs typeface="Times New Roman" pitchFamily="18" charset="0"/>
              </a:rPr>
              <a:t>poboczy na odcinku 600 m)</a:t>
            </a:r>
          </a:p>
        </p:txBody>
      </p:sp>
      <p:pic>
        <p:nvPicPr>
          <p:cNvPr id="17416" name="Picture 6" descr="droga do nok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46188" y="765175"/>
            <a:ext cx="2678112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7" name="Picture 7" descr="droga malarzówk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050" y="3789363"/>
            <a:ext cx="2701925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Picture 8" descr="C:\Users\PROMOCJA\Desktop\sołtystw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9700" y="765175"/>
            <a:ext cx="2489200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rostokąt 14"/>
          <p:cNvSpPr/>
          <p:nvPr/>
        </p:nvSpPr>
        <p:spPr>
          <a:xfrm>
            <a:off x="250825" y="6011863"/>
            <a:ext cx="8497888" cy="3381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ea typeface="Times New Roman" pitchFamily="18" charset="0"/>
                <a:cs typeface="Arial" panose="020B0604020202020204" pitchFamily="34" charset="0"/>
              </a:rPr>
              <a:t>Odbudowa dróg gminnych zniszczonych podczas intensywnych opadów atmosferycznych </a:t>
            </a:r>
            <a:r>
              <a:rPr lang="pl-PL" sz="1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ea typeface="Times New Roman" pitchFamily="18" charset="0"/>
                <a:cs typeface="Arial" panose="020B0604020202020204" pitchFamily="34" charset="0"/>
              </a:rPr>
              <a:t>cd</a:t>
            </a:r>
            <a:r>
              <a:rPr lang="pl-PL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ea typeface="Times New Roman" pitchFamily="18" charset="0"/>
                <a:cs typeface="Arial" panose="020B0604020202020204" pitchFamily="34" charset="0"/>
              </a:rPr>
              <a:t>.</a:t>
            </a:r>
            <a:endParaRPr lang="pl-PL" sz="1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755650" y="692150"/>
            <a:ext cx="3529013" cy="244951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18435" name="Rectangle 6"/>
          <p:cNvSpPr>
            <a:spLocks noChangeArrowheads="1"/>
          </p:cNvSpPr>
          <p:nvPr/>
        </p:nvSpPr>
        <p:spPr bwMode="auto">
          <a:xfrm>
            <a:off x="684213" y="3389313"/>
            <a:ext cx="784860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pl-PL" altLang="pl-PL">
                <a:latin typeface="Times New Roman" pitchFamily="18" charset="0"/>
                <a:cs typeface="Times New Roman" pitchFamily="18" charset="0"/>
              </a:rPr>
              <a:t>We wrześniu 2015 roku zakończono prace przy remoncie zjazdu </a:t>
            </a:r>
            <a:br>
              <a:rPr lang="pl-PL" altLang="pl-PL">
                <a:latin typeface="Times New Roman" pitchFamily="18" charset="0"/>
                <a:cs typeface="Times New Roman" pitchFamily="18" charset="0"/>
              </a:rPr>
            </a:br>
            <a:r>
              <a:rPr lang="pl-PL" altLang="pl-PL">
                <a:latin typeface="Times New Roman" pitchFamily="18" charset="0"/>
                <a:cs typeface="Times New Roman" pitchFamily="18" charset="0"/>
              </a:rPr>
              <a:t>z drogi krajowej na drogę gminną ‒ </a:t>
            </a:r>
            <a:r>
              <a:rPr lang="pl-PL" altLang="pl-PL" i="1">
                <a:latin typeface="Times New Roman" pitchFamily="18" charset="0"/>
                <a:cs typeface="Times New Roman" pitchFamily="18" charset="0"/>
              </a:rPr>
              <a:t>Sobczakówka</a:t>
            </a:r>
            <a:r>
              <a:rPr lang="pl-PL" altLang="pl-PL">
                <a:latin typeface="Times New Roman" pitchFamily="18" charset="0"/>
                <a:cs typeface="Times New Roman" pitchFamily="18" charset="0"/>
              </a:rPr>
              <a:t> w Podłopieniu. Zjazd został prawidłowo wyprofilowany i utwardzony nawierzchnią z masy bitumicznej. Po dokonanej inwentaryzacji zjazdów z drogi krajowej DK 28 stwierdzono, że </a:t>
            </a:r>
            <a:br>
              <a:rPr lang="pl-PL" altLang="pl-PL">
                <a:latin typeface="Times New Roman" pitchFamily="18" charset="0"/>
                <a:cs typeface="Times New Roman" pitchFamily="18" charset="0"/>
              </a:rPr>
            </a:br>
            <a:r>
              <a:rPr lang="pl-PL" altLang="pl-PL">
                <a:latin typeface="Times New Roman" pitchFamily="18" charset="0"/>
                <a:cs typeface="Times New Roman" pitchFamily="18" charset="0"/>
              </a:rPr>
              <a:t>w naszej gminie jedenaście zjazdów wymaga przebudowy. W miarę posiadanych przez Gminę Tymbark środków finansowych zjazdy te będą sukcesywnie przebudowywane.</a:t>
            </a:r>
          </a:p>
        </p:txBody>
      </p:sp>
      <p:sp>
        <p:nvSpPr>
          <p:cNvPr id="13316" name="Prostokąt 7"/>
          <p:cNvSpPr>
            <a:spLocks noChangeArrowheads="1"/>
          </p:cNvSpPr>
          <p:nvPr/>
        </p:nvSpPr>
        <p:spPr bwMode="auto">
          <a:xfrm>
            <a:off x="4140200" y="765175"/>
            <a:ext cx="457200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l-PL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Remont zjazdu </a:t>
            </a:r>
            <a:br>
              <a:rPr lang="pl-PL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 drogi krajowej na </a:t>
            </a:r>
            <a:br>
              <a:rPr lang="pl-PL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drogę gminną ‒ </a:t>
            </a:r>
            <a:r>
              <a:rPr lang="pl-PL" sz="32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Sobczakówka</a:t>
            </a:r>
            <a:endParaRPr lang="pl-PL" sz="3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437" name="Picture 7" descr="zjazd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908050"/>
            <a:ext cx="3265487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ostokąt 13"/>
          <p:cNvSpPr/>
          <p:nvPr/>
        </p:nvSpPr>
        <p:spPr>
          <a:xfrm>
            <a:off x="971550" y="620713"/>
            <a:ext cx="2952750" cy="22320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19459" name="Rectangle 116"/>
          <p:cNvSpPr>
            <a:spLocks noChangeArrowheads="1"/>
          </p:cNvSpPr>
          <p:nvPr/>
        </p:nvSpPr>
        <p:spPr bwMode="auto">
          <a:xfrm>
            <a:off x="539750" y="2420938"/>
            <a:ext cx="7920038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l-PL" altLang="pl-PL" sz="800"/>
              <a:t/>
            </a:r>
            <a:br>
              <a:rPr lang="pl-PL" altLang="pl-PL" sz="800"/>
            </a:br>
            <a:endParaRPr lang="pl-PL" altLang="pl-PL" sz="1200">
              <a:cs typeface="Times New Roman" pitchFamily="18" charset="0"/>
            </a:endParaRPr>
          </a:p>
          <a:p>
            <a:r>
              <a:rPr lang="pl-PL" altLang="pl-PL" sz="1200">
                <a:latin typeface="Times New Roman" pitchFamily="18" charset="0"/>
                <a:cs typeface="Times New Roman" pitchFamily="18" charset="0"/>
              </a:rPr>
              <a:t>   </a:t>
            </a:r>
            <a:endParaRPr lang="pl-PL" altLang="pl-PL" sz="80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l-PL" altLang="pl-PL" sz="1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altLang="pl-PL">
                <a:latin typeface="Times New Roman" pitchFamily="18" charset="0"/>
                <a:cs typeface="Times New Roman" pitchFamily="18" charset="0"/>
              </a:rPr>
              <a:t>W ramach prac budowlanych wykonano ocieplenie oraz okładzinę ceramiczna ściany frontowej na poziomie parteru, ułożono 120 m² paneli podłogowych </a:t>
            </a:r>
            <a:br>
              <a:rPr lang="pl-PL" altLang="pl-PL">
                <a:latin typeface="Times New Roman" pitchFamily="18" charset="0"/>
                <a:cs typeface="Times New Roman" pitchFamily="18" charset="0"/>
              </a:rPr>
            </a:br>
            <a:r>
              <a:rPr lang="pl-PL" altLang="pl-PL">
                <a:latin typeface="Times New Roman" pitchFamily="18" charset="0"/>
                <a:cs typeface="Times New Roman" pitchFamily="18" charset="0"/>
              </a:rPr>
              <a:t>w dwóch pomieszczeniach oraz 20 m² płytek kamionkowych na posadzkach </a:t>
            </a:r>
            <a:br>
              <a:rPr lang="pl-PL" altLang="pl-PL">
                <a:latin typeface="Times New Roman" pitchFamily="18" charset="0"/>
                <a:cs typeface="Times New Roman" pitchFamily="18" charset="0"/>
              </a:rPr>
            </a:br>
            <a:r>
              <a:rPr lang="pl-PL" altLang="pl-PL">
                <a:latin typeface="Times New Roman" pitchFamily="18" charset="0"/>
                <a:cs typeface="Times New Roman" pitchFamily="18" charset="0"/>
              </a:rPr>
              <a:t>w łazienkach. Wymieniono znaczną część (45 m²) stolarki zewnętrznej. W ramach remontu zmodernizowano także część instalacji elektrycznej wraz ze skrzynkami rozdzielczymi oraz część instalacji wod.-kan.</a:t>
            </a:r>
          </a:p>
          <a:p>
            <a:endParaRPr lang="pl-PL" altLang="pl-PL"/>
          </a:p>
        </p:txBody>
      </p:sp>
      <p:sp>
        <p:nvSpPr>
          <p:cNvPr id="19460" name="Rectangle 118"/>
          <p:cNvSpPr>
            <a:spLocks noChangeArrowheads="1"/>
          </p:cNvSpPr>
          <p:nvPr/>
        </p:nvSpPr>
        <p:spPr bwMode="auto">
          <a:xfrm>
            <a:off x="539750" y="4149725"/>
            <a:ext cx="7920038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pl-PL" altLang="pl-PL"/>
              <a:t/>
            </a:r>
            <a:br>
              <a:rPr lang="pl-PL" altLang="pl-PL"/>
            </a:br>
            <a:endParaRPr lang="pl-PL" altLang="pl-PL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l-PL" altLang="pl-PL">
                <a:latin typeface="Times New Roman" pitchFamily="18" charset="0"/>
                <a:cs typeface="Times New Roman" pitchFamily="18" charset="0"/>
              </a:rPr>
              <a:t>Gmina Tymbark na realizację inwestycji pozyskała dofinansowanie w wysokości </a:t>
            </a:r>
            <a:br>
              <a:rPr lang="pl-PL" altLang="pl-PL">
                <a:latin typeface="Times New Roman" pitchFamily="18" charset="0"/>
                <a:cs typeface="Times New Roman" pitchFamily="18" charset="0"/>
              </a:rPr>
            </a:br>
            <a:r>
              <a:rPr lang="pl-PL" altLang="pl-PL" b="1">
                <a:latin typeface="Times New Roman" pitchFamily="18" charset="0"/>
                <a:cs typeface="Times New Roman" pitchFamily="18" charset="0"/>
              </a:rPr>
              <a:t>39450,00 zł </a:t>
            </a:r>
            <a:r>
              <a:rPr lang="pl-PL" altLang="pl-PL">
                <a:latin typeface="Times New Roman" pitchFamily="18" charset="0"/>
                <a:cs typeface="Times New Roman" pitchFamily="18" charset="0"/>
              </a:rPr>
              <a:t>ze środków Wojewódzkiego Funduszu Ochrony Środowiska </a:t>
            </a:r>
            <a:br>
              <a:rPr lang="pl-PL" altLang="pl-PL">
                <a:latin typeface="Times New Roman" pitchFamily="18" charset="0"/>
                <a:cs typeface="Times New Roman" pitchFamily="18" charset="0"/>
              </a:rPr>
            </a:br>
            <a:r>
              <a:rPr lang="pl-PL" altLang="pl-PL">
                <a:latin typeface="Times New Roman" pitchFamily="18" charset="0"/>
                <a:cs typeface="Times New Roman" pitchFamily="18" charset="0"/>
              </a:rPr>
              <a:t>i Gospodarki Wodnej w Krakowie w ramach konkursu „MAŁOPOLSKIE REMIZY 2015”. Całkowity koszt inwestycji to </a:t>
            </a:r>
            <a:r>
              <a:rPr lang="pl-PL" altLang="pl-PL" b="1">
                <a:latin typeface="Times New Roman" pitchFamily="18" charset="0"/>
                <a:cs typeface="Times New Roman" pitchFamily="18" charset="0"/>
              </a:rPr>
              <a:t>79 176,77 zł.</a:t>
            </a:r>
          </a:p>
          <a:p>
            <a:endParaRPr lang="pl-PL" altLang="pl-PL"/>
          </a:p>
        </p:txBody>
      </p:sp>
      <p:sp>
        <p:nvSpPr>
          <p:cNvPr id="11" name="Prostokąt 10"/>
          <p:cNvSpPr/>
          <p:nvPr/>
        </p:nvSpPr>
        <p:spPr>
          <a:xfrm>
            <a:off x="3960813" y="892175"/>
            <a:ext cx="4572000" cy="1384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l-PL" sz="28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Remont remizy </a:t>
            </a:r>
            <a:br>
              <a:rPr lang="pl-PL" sz="28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28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Ochotniczej Straży </a:t>
            </a:r>
            <a:br>
              <a:rPr lang="pl-PL" sz="28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28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Pożarnej w Tymbarku</a:t>
            </a:r>
            <a:endParaRPr lang="pl-PL" sz="2800" dirty="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62" name="Picture 119" descr="remiz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765175"/>
            <a:ext cx="2663825" cy="196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rostokąt 19"/>
          <p:cNvSpPr/>
          <p:nvPr/>
        </p:nvSpPr>
        <p:spPr>
          <a:xfrm>
            <a:off x="1331913" y="1484313"/>
            <a:ext cx="2592387" cy="18732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1331913" y="3357563"/>
            <a:ext cx="2592387" cy="18732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5075238" y="2349500"/>
            <a:ext cx="2520950" cy="18716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pic>
        <p:nvPicPr>
          <p:cNvPr id="20485" name="Picture 98" descr="drog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4788" y="1606550"/>
            <a:ext cx="2305050" cy="160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468313" y="476250"/>
            <a:ext cx="8207375" cy="8937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l-PL" sz="26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Zwiększenia bezpieczeństwa dróg gminnych </a:t>
            </a:r>
            <a:r>
              <a:rPr lang="pl-PL" sz="2600">
                <a:cs typeface="Times New Roman" pitchFamily="18" charset="0"/>
              </a:rPr>
              <a:t>‒ </a:t>
            </a:r>
            <a:br>
              <a:rPr lang="pl-PL" sz="2600">
                <a:cs typeface="Times New Roman" pitchFamily="18" charset="0"/>
              </a:rPr>
            </a:br>
            <a:r>
              <a:rPr lang="pl-PL" sz="2600" b="1" i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montaż 85 mb barier energochłonnych  </a:t>
            </a:r>
            <a:endParaRPr lang="pl-PL" sz="260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7" name="Prostokąt 10"/>
          <p:cNvSpPr>
            <a:spLocks noChangeArrowheads="1"/>
          </p:cNvSpPr>
          <p:nvPr/>
        </p:nvSpPr>
        <p:spPr bwMode="auto">
          <a:xfrm>
            <a:off x="539750" y="5373688"/>
            <a:ext cx="4319588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1700" b="1">
                <a:latin typeface="Times New Roman" pitchFamily="18" charset="0"/>
                <a:cs typeface="Times New Roman" pitchFamily="18" charset="0"/>
              </a:rPr>
              <a:t>Droga „Góry Rysie” </a:t>
            </a:r>
            <a:r>
              <a:rPr lang="pl-PL" altLang="pl-PL" sz="1700">
                <a:latin typeface="Times New Roman" pitchFamily="18" charset="0"/>
                <a:cs typeface="Times New Roman" pitchFamily="18" charset="0"/>
              </a:rPr>
              <a:t>w Zamieściu – 57 mb</a:t>
            </a:r>
          </a:p>
        </p:txBody>
      </p:sp>
      <p:sp>
        <p:nvSpPr>
          <p:cNvPr id="20488" name="Prostokąt 12"/>
          <p:cNvSpPr>
            <a:spLocks noChangeArrowheads="1"/>
          </p:cNvSpPr>
          <p:nvPr/>
        </p:nvSpPr>
        <p:spPr bwMode="auto">
          <a:xfrm>
            <a:off x="5262563" y="4508500"/>
            <a:ext cx="216376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pl-PL" altLang="pl-PL" b="1">
                <a:latin typeface="Times New Roman" pitchFamily="18" charset="0"/>
                <a:cs typeface="Times New Roman" pitchFamily="18" charset="0"/>
              </a:rPr>
              <a:t>Droga „Węglarka</a:t>
            </a:r>
            <a:r>
              <a:rPr lang="pl-PL" altLang="pl-PL">
                <a:latin typeface="Times New Roman" pitchFamily="18" charset="0"/>
                <a:cs typeface="Times New Roman" pitchFamily="18" charset="0"/>
              </a:rPr>
              <a:t>” </a:t>
            </a:r>
            <a:br>
              <a:rPr lang="pl-PL" altLang="pl-PL">
                <a:latin typeface="Times New Roman" pitchFamily="18" charset="0"/>
                <a:cs typeface="Times New Roman" pitchFamily="18" charset="0"/>
              </a:rPr>
            </a:br>
            <a:r>
              <a:rPr lang="pl-PL" altLang="pl-PL">
                <a:latin typeface="Times New Roman" pitchFamily="18" charset="0"/>
                <a:cs typeface="Times New Roman" pitchFamily="18" charset="0"/>
              </a:rPr>
              <a:t>w Tymbarku – 28 mb</a:t>
            </a:r>
          </a:p>
        </p:txBody>
      </p:sp>
      <p:pic>
        <p:nvPicPr>
          <p:cNvPr id="20489" name="Picture 99" descr="droga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6375" y="3500438"/>
            <a:ext cx="2303463" cy="162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0" name="Picture 100" descr="droga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9700" y="2492375"/>
            <a:ext cx="2259013" cy="158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ostokąt 14"/>
          <p:cNvSpPr/>
          <p:nvPr/>
        </p:nvSpPr>
        <p:spPr>
          <a:xfrm>
            <a:off x="827088" y="620713"/>
            <a:ext cx="3168650" cy="23764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21507" name="Prostokąt 10"/>
          <p:cNvSpPr>
            <a:spLocks noChangeArrowheads="1"/>
          </p:cNvSpPr>
          <p:nvPr/>
        </p:nvSpPr>
        <p:spPr bwMode="auto">
          <a:xfrm>
            <a:off x="684213" y="3090863"/>
            <a:ext cx="7848600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pl-PL" altLang="pl-PL" sz="2000">
                <a:latin typeface="Times New Roman" pitchFamily="18" charset="0"/>
                <a:cs typeface="Times New Roman" pitchFamily="18" charset="0"/>
              </a:rPr>
              <a:t>Wykonano II etap zadania pn: „Budowa oświetlenia ulicznego </a:t>
            </a:r>
            <a:br>
              <a:rPr lang="pl-PL" altLang="pl-PL" sz="2000">
                <a:latin typeface="Times New Roman" pitchFamily="18" charset="0"/>
                <a:cs typeface="Times New Roman" pitchFamily="18" charset="0"/>
              </a:rPr>
            </a:br>
            <a:r>
              <a:rPr lang="pl-PL" altLang="pl-PL" sz="2000">
                <a:latin typeface="Times New Roman" pitchFamily="18" charset="0"/>
                <a:cs typeface="Times New Roman" pitchFamily="18" charset="0"/>
              </a:rPr>
              <a:t>w Podłopieniu za kwotę </a:t>
            </a:r>
            <a:r>
              <a:rPr lang="pl-PL" altLang="pl-PL" sz="2000" b="1">
                <a:latin typeface="Times New Roman" pitchFamily="18" charset="0"/>
                <a:cs typeface="Times New Roman" pitchFamily="18" charset="0"/>
              </a:rPr>
              <a:t>44 000 zł </a:t>
            </a:r>
            <a:r>
              <a:rPr lang="pl-PL" altLang="pl-PL" sz="2000">
                <a:latin typeface="Times New Roman" pitchFamily="18" charset="0"/>
                <a:cs typeface="Times New Roman" pitchFamily="18" charset="0"/>
              </a:rPr>
              <a:t>brutto.</a:t>
            </a:r>
          </a:p>
          <a:p>
            <a:pPr algn="just" eaLnBrk="1" hangingPunct="1"/>
            <a:r>
              <a:rPr lang="pl-PL" altLang="pl-PL" sz="2000">
                <a:latin typeface="Times New Roman" pitchFamily="18" charset="0"/>
                <a:cs typeface="Times New Roman" pitchFamily="18" charset="0"/>
              </a:rPr>
              <a:t>Ponadto zamontowano cztery lampy na odcinku drogi „Dojazdowa do stacji” tj. od skrzyżowania z ulicą Armii Krajowej do parkingu przy </a:t>
            </a:r>
            <a:r>
              <a:rPr lang="pl-PL" altLang="pl-PL" sz="2000" i="1">
                <a:latin typeface="Times New Roman" pitchFamily="18" charset="0"/>
                <a:cs typeface="Times New Roman" pitchFamily="18" charset="0"/>
              </a:rPr>
              <a:t>Tymbark</a:t>
            </a:r>
            <a:r>
              <a:rPr lang="pl-PL" altLang="pl-PL" sz="2000">
                <a:latin typeface="Times New Roman" pitchFamily="18" charset="0"/>
                <a:cs typeface="Times New Roman" pitchFamily="18" charset="0"/>
              </a:rPr>
              <a:t> MWS oraz pięć lamp w obrębie skrzyżowania dróg „Dworkowej” i „Na Stoku” nad internatem Zespołu Szkół im. KEN w Tymbarku. </a:t>
            </a:r>
          </a:p>
          <a:p>
            <a:pPr algn="just" eaLnBrk="1" hangingPunct="1"/>
            <a:r>
              <a:rPr lang="pl-PL" altLang="pl-PL" sz="2000">
                <a:latin typeface="Times New Roman" pitchFamily="18" charset="0"/>
                <a:cs typeface="Times New Roman" pitchFamily="18" charset="0"/>
              </a:rPr>
              <a:t>Inwestycja w kwocie </a:t>
            </a:r>
            <a:r>
              <a:rPr lang="pl-PL" altLang="pl-PL" sz="2000" b="1">
                <a:latin typeface="Times New Roman" pitchFamily="18" charset="0"/>
                <a:cs typeface="Times New Roman" pitchFamily="18" charset="0"/>
              </a:rPr>
              <a:t>18 000 zł </a:t>
            </a:r>
            <a:r>
              <a:rPr lang="pl-PL" altLang="pl-PL" sz="2000">
                <a:latin typeface="Times New Roman" pitchFamily="18" charset="0"/>
                <a:cs typeface="Times New Roman" pitchFamily="18" charset="0"/>
              </a:rPr>
              <a:t>brutto finansowana była ze środków własnych Gminy Tymbark.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4067175" y="765175"/>
            <a:ext cx="4572000" cy="9540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l-PL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Wydatki związane z budową oświetlenia ulicznego</a:t>
            </a:r>
          </a:p>
        </p:txBody>
      </p:sp>
      <p:pic>
        <p:nvPicPr>
          <p:cNvPr id="21509" name="Picture 11" descr="lampy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765175"/>
            <a:ext cx="2803525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4284663" y="1125538"/>
            <a:ext cx="4173537" cy="1076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pl-PL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Modernizacja drogi </a:t>
            </a:r>
            <a:br>
              <a:rPr lang="pl-PL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rolniczej w Podłopieniu</a:t>
            </a:r>
            <a:endParaRPr lang="pl-PL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1" name="Prostokąt 4"/>
          <p:cNvSpPr>
            <a:spLocks noChangeArrowheads="1"/>
          </p:cNvSpPr>
          <p:nvPr/>
        </p:nvSpPr>
        <p:spPr bwMode="auto">
          <a:xfrm>
            <a:off x="468313" y="3014663"/>
            <a:ext cx="8280400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pl-PL" altLang="pl-PL" sz="2000">
                <a:latin typeface="Times New Roman" pitchFamily="18" charset="0"/>
                <a:cs typeface="Times New Roman" pitchFamily="18" charset="0"/>
              </a:rPr>
              <a:t>We wrześniu 2015 roku zakończona została modernizacja drogi dojazdowej do gruntów rolnych ‒ droga gminna nr 2548124, 2548125 (dz. ewid. nr 2253, 2256) położona w Podłopieniu. W zakres robót objętych modernizacją wchodziło wyprofilowanie koryta drogi, wykonanie dwuwarstwowej podbudowy z kruszywa naturalnego. </a:t>
            </a:r>
          </a:p>
          <a:p>
            <a:pPr algn="just" eaLnBrk="1" hangingPunct="1"/>
            <a:r>
              <a:rPr lang="pl-PL" altLang="pl-PL" sz="2000">
                <a:latin typeface="Times New Roman" pitchFamily="18" charset="0"/>
                <a:cs typeface="Times New Roman" pitchFamily="18" charset="0"/>
              </a:rPr>
              <a:t>Wartość inwestycji to </a:t>
            </a:r>
            <a:r>
              <a:rPr lang="pl-PL" altLang="pl-PL" sz="2000" b="1">
                <a:latin typeface="Times New Roman" pitchFamily="18" charset="0"/>
                <a:cs typeface="Times New Roman" pitchFamily="18" charset="0"/>
              </a:rPr>
              <a:t>74 500,00 zł</a:t>
            </a:r>
            <a:r>
              <a:rPr lang="pl-PL" altLang="pl-PL" sz="2000">
                <a:latin typeface="Times New Roman" pitchFamily="18" charset="0"/>
                <a:cs typeface="Times New Roman" pitchFamily="18" charset="0"/>
              </a:rPr>
              <a:t> brutto, z czego Gmina Tymbark uzyskała dofinansowanie w wysokości </a:t>
            </a:r>
            <a:r>
              <a:rPr lang="pl-PL" altLang="pl-PL" sz="2000" b="1">
                <a:latin typeface="Times New Roman" pitchFamily="18" charset="0"/>
                <a:cs typeface="Times New Roman" pitchFamily="18" charset="0"/>
              </a:rPr>
              <a:t>37 250,00 zł </a:t>
            </a:r>
            <a:r>
              <a:rPr lang="pl-PL" altLang="pl-PL" sz="2000">
                <a:latin typeface="Times New Roman" pitchFamily="18" charset="0"/>
                <a:cs typeface="Times New Roman" pitchFamily="18" charset="0"/>
              </a:rPr>
              <a:t>brutto ze środków budżetu województwa małopolskiego w ramach zadania pn. </a:t>
            </a:r>
            <a:r>
              <a:rPr lang="pl-PL" altLang="pl-PL" sz="2000" i="1">
                <a:latin typeface="Times New Roman" pitchFamily="18" charset="0"/>
                <a:cs typeface="Times New Roman" pitchFamily="18" charset="0"/>
              </a:rPr>
              <a:t>Budowa i modernizacja dróg dojazdowych do gruntów rolnych</a:t>
            </a:r>
            <a:r>
              <a:rPr lang="pl-PL" altLang="pl-PL" sz="200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6" name="Prostokąt 5"/>
          <p:cNvSpPr/>
          <p:nvPr/>
        </p:nvSpPr>
        <p:spPr>
          <a:xfrm>
            <a:off x="755650" y="549275"/>
            <a:ext cx="3168650" cy="23749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pic>
        <p:nvPicPr>
          <p:cNvPr id="22533" name="Picture 2" descr="C:\Users\PROMOCJA\Desktop\dr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692150"/>
            <a:ext cx="2879725" cy="211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Prostokąt 6"/>
          <p:cNvSpPr>
            <a:spLocks noChangeArrowheads="1"/>
          </p:cNvSpPr>
          <p:nvPr/>
        </p:nvSpPr>
        <p:spPr bwMode="auto">
          <a:xfrm>
            <a:off x="611188" y="3092450"/>
            <a:ext cx="792162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pl-PL" altLang="pl-PL" sz="1900">
                <a:latin typeface="Times New Roman" pitchFamily="18" charset="0"/>
                <a:cs typeface="Times New Roman" pitchFamily="18" charset="0"/>
              </a:rPr>
              <a:t>We wrześniu 2015 roku zakończono prace związane z zamontowaniem dwóch wiat przystankowych w Zamieściu przy drodze krajowej nr 28 oraz prze-niesieniu i zamontowaniu wiaty przystankowej w Piekiełku. </a:t>
            </a:r>
          </a:p>
          <a:p>
            <a:pPr algn="just" eaLnBrk="1" hangingPunct="1"/>
            <a:r>
              <a:rPr lang="pl-PL" altLang="pl-PL" sz="1900">
                <a:latin typeface="Times New Roman" pitchFamily="18" charset="0"/>
                <a:cs typeface="Times New Roman" pitchFamily="18" charset="0"/>
              </a:rPr>
              <a:t>Zadanie polegało na demontażu starych wiat przystankowych oraz wykonaniu podstaw betonowych wraz z ułożeniem podłoża z kostki brukowej, pod nową konstrukcję przystanków.</a:t>
            </a:r>
          </a:p>
          <a:p>
            <a:pPr algn="just" eaLnBrk="1" hangingPunct="1"/>
            <a:r>
              <a:rPr lang="pl-PL" altLang="pl-PL" sz="1900">
                <a:latin typeface="Times New Roman" pitchFamily="18" charset="0"/>
                <a:cs typeface="Times New Roman" pitchFamily="18" charset="0"/>
              </a:rPr>
              <a:t>Celem montażu nowych wiat przystankowych, przy drodze krajowej, było ich ujednolicenie architektoniczne, jak również poprawa jakości i zwiększenie komfortu osób, które z nich korzystają. Koszt inwestycji </a:t>
            </a:r>
            <a:r>
              <a:rPr lang="pl-PL" altLang="pl-PL" sz="1900" b="1">
                <a:latin typeface="Times New Roman" pitchFamily="18" charset="0"/>
                <a:cs typeface="Times New Roman" pitchFamily="18" charset="0"/>
              </a:rPr>
              <a:t>15 000 zł.</a:t>
            </a:r>
          </a:p>
          <a:p>
            <a:pPr eaLnBrk="1" hangingPunct="1"/>
            <a:r>
              <a:rPr lang="pl-PL" altLang="pl-PL"/>
              <a:t> </a:t>
            </a:r>
          </a:p>
        </p:txBody>
      </p:sp>
      <p:sp>
        <p:nvSpPr>
          <p:cNvPr id="9" name="Prostokąt 8"/>
          <p:cNvSpPr/>
          <p:nvPr/>
        </p:nvSpPr>
        <p:spPr>
          <a:xfrm>
            <a:off x="4572000" y="1268413"/>
            <a:ext cx="3665538" cy="10779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pl-PL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Montaż </a:t>
            </a:r>
          </a:p>
          <a:p>
            <a:pPr algn="ctr" eaLnBrk="1" hangingPunct="1">
              <a:defRPr/>
            </a:pPr>
            <a:r>
              <a:rPr lang="pl-PL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wiat przystankowy</a:t>
            </a:r>
            <a:r>
              <a:rPr lang="pl-PL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</a:t>
            </a:r>
          </a:p>
        </p:txBody>
      </p:sp>
      <p:sp>
        <p:nvSpPr>
          <p:cNvPr id="10" name="Prostokąt 9"/>
          <p:cNvSpPr/>
          <p:nvPr/>
        </p:nvSpPr>
        <p:spPr>
          <a:xfrm>
            <a:off x="827088" y="620713"/>
            <a:ext cx="3168650" cy="23764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pic>
        <p:nvPicPr>
          <p:cNvPr id="23557" name="Picture 6" descr="C:\Users\PROMOCJA\Desktop\Bez tytuł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744538"/>
            <a:ext cx="2879725" cy="210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4427538" y="1323975"/>
            <a:ext cx="3413125" cy="1384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pl-PL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Wymiana oświetlenia </a:t>
            </a:r>
            <a:br>
              <a:rPr lang="pl-PL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hali sportowej </a:t>
            </a:r>
            <a:br>
              <a:rPr lang="pl-PL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 Tymbarku</a:t>
            </a:r>
          </a:p>
        </p:txBody>
      </p:sp>
      <p:sp>
        <p:nvSpPr>
          <p:cNvPr id="8" name="Prostokąt 7"/>
          <p:cNvSpPr/>
          <p:nvPr/>
        </p:nvSpPr>
        <p:spPr>
          <a:xfrm>
            <a:off x="827088" y="836613"/>
            <a:ext cx="3168650" cy="23764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pic>
        <p:nvPicPr>
          <p:cNvPr id="24580" name="Picture 6" descr="C:\Users\PROMOCJA\Desktop\Bez tytuł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981075"/>
            <a:ext cx="2862263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1" name="Prostokąt 4"/>
          <p:cNvSpPr>
            <a:spLocks noChangeArrowheads="1"/>
          </p:cNvSpPr>
          <p:nvPr/>
        </p:nvSpPr>
        <p:spPr bwMode="auto">
          <a:xfrm>
            <a:off x="611188" y="3644900"/>
            <a:ext cx="7993062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pl-PL" altLang="pl-PL">
                <a:latin typeface="Times New Roman" pitchFamily="18" charset="0"/>
                <a:cs typeface="Times New Roman" pitchFamily="18" charset="0"/>
              </a:rPr>
              <a:t>Pod koniec roku 2015 wymieniono 15 szt. lamp oświetlenia hali sportowej </a:t>
            </a:r>
            <a:br>
              <a:rPr lang="pl-PL" altLang="pl-PL">
                <a:latin typeface="Times New Roman" pitchFamily="18" charset="0"/>
                <a:cs typeface="Times New Roman" pitchFamily="18" charset="0"/>
              </a:rPr>
            </a:br>
            <a:r>
              <a:rPr lang="pl-PL" altLang="pl-PL">
                <a:latin typeface="Times New Roman" pitchFamily="18" charset="0"/>
                <a:cs typeface="Times New Roman" pitchFamily="18" charset="0"/>
              </a:rPr>
              <a:t>w Tymbarku na nowoczesne energooszczędne oprawy firmy ROCA („Taurus LED 144 ‒ 10 szt. i oprawy Taurus LED 5 szt.). </a:t>
            </a:r>
          </a:p>
          <a:p>
            <a:pPr algn="just" eaLnBrk="1" hangingPunct="1"/>
            <a:r>
              <a:rPr lang="pl-PL" altLang="pl-PL">
                <a:latin typeface="Times New Roman" pitchFamily="18" charset="0"/>
                <a:cs typeface="Times New Roman" pitchFamily="18" charset="0"/>
              </a:rPr>
              <a:t>Dzięki tej inwestycji zmniejszą się koszty za energię elektryczną, poprawiając jednocześnie jakość oświetlenia boiska. Całość inwestycji finansowana była ze środków własnych gminy. Koszt inwestycji </a:t>
            </a:r>
            <a:r>
              <a:rPr lang="pl-PL" altLang="pl-PL" b="1">
                <a:latin typeface="Times New Roman" pitchFamily="18" charset="0"/>
                <a:cs typeface="Times New Roman" pitchFamily="18" charset="0"/>
              </a:rPr>
              <a:t>34 999, 99 zł </a:t>
            </a:r>
            <a:r>
              <a:rPr lang="pl-PL" altLang="pl-PL">
                <a:latin typeface="Times New Roman" pitchFamily="18" charset="0"/>
                <a:cs typeface="Times New Roman" pitchFamily="18" charset="0"/>
              </a:rPr>
              <a:t>brutto.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Prostokąt 6"/>
          <p:cNvSpPr>
            <a:spLocks noChangeArrowheads="1"/>
          </p:cNvSpPr>
          <p:nvPr/>
        </p:nvSpPr>
        <p:spPr bwMode="auto">
          <a:xfrm>
            <a:off x="684213" y="3168650"/>
            <a:ext cx="7920037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pl-PL" altLang="pl-PL" sz="1700">
                <a:latin typeface="Times New Roman" pitchFamily="18" charset="0"/>
                <a:cs typeface="Times New Roman" pitchFamily="18" charset="0"/>
              </a:rPr>
              <a:t>Odbudowa polegała na wykonaniu podbudowy z kruszywa naturalnego i nawierzchni </a:t>
            </a:r>
            <a:br>
              <a:rPr lang="pl-PL" altLang="pl-PL" sz="1700">
                <a:latin typeface="Times New Roman" pitchFamily="18" charset="0"/>
                <a:cs typeface="Times New Roman" pitchFamily="18" charset="0"/>
              </a:rPr>
            </a:br>
            <a:r>
              <a:rPr lang="pl-PL" altLang="pl-PL" sz="1700">
                <a:latin typeface="Times New Roman" pitchFamily="18" charset="0"/>
                <a:cs typeface="Times New Roman" pitchFamily="18" charset="0"/>
              </a:rPr>
              <a:t>z masy bitumicznej. Całkowita wartość inwestycji to </a:t>
            </a:r>
            <a:r>
              <a:rPr lang="pl-PL" altLang="pl-PL" sz="1700" b="1">
                <a:latin typeface="Times New Roman" pitchFamily="18" charset="0"/>
                <a:cs typeface="Times New Roman" pitchFamily="18" charset="0"/>
              </a:rPr>
              <a:t>296 931,47 zł </a:t>
            </a:r>
            <a:r>
              <a:rPr lang="pl-PL" altLang="pl-PL" sz="1700">
                <a:latin typeface="Times New Roman" pitchFamily="18" charset="0"/>
                <a:cs typeface="Times New Roman" pitchFamily="18" charset="0"/>
              </a:rPr>
              <a:t>brutto dofinansowana z rezerwy celowej budżetu państwa w kwocie </a:t>
            </a:r>
            <a:r>
              <a:rPr lang="pl-PL" altLang="pl-PL" sz="1700" b="1">
                <a:latin typeface="Times New Roman" pitchFamily="18" charset="0"/>
                <a:cs typeface="Times New Roman" pitchFamily="18" charset="0"/>
              </a:rPr>
              <a:t>175 255 zł </a:t>
            </a:r>
            <a:r>
              <a:rPr lang="pl-PL" altLang="pl-PL" sz="1700">
                <a:latin typeface="Times New Roman" pitchFamily="18" charset="0"/>
                <a:cs typeface="Times New Roman" pitchFamily="18" charset="0"/>
              </a:rPr>
              <a:t>brutto. Dofinansowanie zostało udzielone przez Wojewodę na wniosek Gminy Tymbark złożony na przełomie października i listopada 2015 roku.</a:t>
            </a:r>
          </a:p>
          <a:p>
            <a:pPr algn="just" eaLnBrk="1" hangingPunct="1"/>
            <a:r>
              <a:rPr lang="pl-PL" altLang="pl-PL" sz="1700">
                <a:latin typeface="Times New Roman" pitchFamily="18" charset="0"/>
                <a:cs typeface="Times New Roman" pitchFamily="18" charset="0"/>
              </a:rPr>
              <a:t>Dodatkowo przebudowany został zjazd na drogę krajową z nowo odbudowanej drogi „Działy” łączącej Gminę Tymbark z Gminą Słopnice oraz wprowadzona została zmiana organizacji ruchu poprzez ustawienie nowych znaków. Koszt przebudowy zjazdu został współfinansowany ze środków Gminy Słopnice, która w ramach porozumienia poniosła 50% kosztów. Koszty inwestycji po przetargu wyniosły </a:t>
            </a:r>
            <a:r>
              <a:rPr lang="pl-PL" altLang="pl-PL" sz="1700" b="1">
                <a:latin typeface="Times New Roman" pitchFamily="18" charset="0"/>
                <a:cs typeface="Times New Roman" pitchFamily="18" charset="0"/>
              </a:rPr>
              <a:t>41 000 zł </a:t>
            </a:r>
            <a:r>
              <a:rPr lang="pl-PL" altLang="pl-PL" sz="1700">
                <a:latin typeface="Times New Roman" pitchFamily="18" charset="0"/>
                <a:cs typeface="Times New Roman" pitchFamily="18" charset="0"/>
              </a:rPr>
              <a:t>brutto.</a:t>
            </a:r>
          </a:p>
        </p:txBody>
      </p:sp>
      <p:sp>
        <p:nvSpPr>
          <p:cNvPr id="8" name="Prostokąt 7"/>
          <p:cNvSpPr/>
          <p:nvPr/>
        </p:nvSpPr>
        <p:spPr>
          <a:xfrm>
            <a:off x="768350" y="476250"/>
            <a:ext cx="7737475" cy="492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pl-PL" sz="2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Odbudowa dróg gminnych „</a:t>
            </a:r>
            <a:r>
              <a:rPr lang="pl-PL" sz="2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Kwaśniakówka</a:t>
            </a:r>
            <a:r>
              <a:rPr lang="pl-PL" sz="2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” i „Działy</a:t>
            </a:r>
            <a:r>
              <a:rPr lang="pl-PL" sz="2600" dirty="0"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9" name="Prostokąt 8"/>
          <p:cNvSpPr/>
          <p:nvPr/>
        </p:nvSpPr>
        <p:spPr>
          <a:xfrm>
            <a:off x="1258888" y="1052513"/>
            <a:ext cx="2808287" cy="20161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4859338" y="1052513"/>
            <a:ext cx="2808287" cy="20161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pic>
        <p:nvPicPr>
          <p:cNvPr id="25606" name="Picture 6" descr="C:\Users\PROMOCJA\Desktop\droga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350" y="1123950"/>
            <a:ext cx="2520950" cy="186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7" descr="C:\Users\PROMOCJA\Desktop\droga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75225" y="1125538"/>
            <a:ext cx="2549525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ytuł 1"/>
          <p:cNvSpPr>
            <a:spLocks noGrp="1"/>
          </p:cNvSpPr>
          <p:nvPr>
            <p:ph type="title"/>
          </p:nvPr>
        </p:nvSpPr>
        <p:spPr bwMode="auto">
          <a:xfrm>
            <a:off x="571500" y="3000375"/>
            <a:ext cx="8183563" cy="221456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pl-PL" sz="24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W ramach zadania wykonano:</a:t>
            </a:r>
            <a:br>
              <a:rPr lang="pl-PL" sz="24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pl-PL" sz="24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1. Przygotowanie podłoża polegające na zerwaniu istniejącej wykładziny, klamrowaniu posadzki, gruntowaniu, wykonaniu </a:t>
            </a:r>
            <a:br>
              <a:rPr lang="pl-PL" sz="24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pl-PL" sz="24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warstwy wyrównawczej 4 </a:t>
            </a:r>
            <a:r>
              <a:rPr lang="pl-PL" sz="2400" b="0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mm</a:t>
            </a:r>
            <a:r>
              <a:rPr lang="pl-PL" sz="24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pl-PL" sz="24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pl-PL" sz="24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2. Dostawę i montaż wykładziny Gamrat Rekord 42 – 233,5 m</a:t>
            </a:r>
            <a:r>
              <a:rPr lang="pl-PL" sz="2400" b="0" baseline="30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pl-PL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pl-PL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br>
              <a:rPr lang="pl-PL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pl-PL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800" b="0" dirty="0" smtClean="0">
                <a:solidFill>
                  <a:schemeClr val="tx1"/>
                </a:solidFill>
                <a:effectLst/>
              </a:rPr>
              <a:t/>
            </a:r>
            <a:br>
              <a:rPr lang="pl-PL" sz="1800" b="0" dirty="0" smtClean="0">
                <a:solidFill>
                  <a:schemeClr val="tx1"/>
                </a:solidFill>
                <a:effectLst/>
              </a:rPr>
            </a:br>
            <a:endParaRPr lang="pl-PL" sz="1800" b="0" dirty="0" smtClean="0">
              <a:solidFill>
                <a:schemeClr val="tx1"/>
              </a:solidFill>
              <a:effectLst/>
            </a:endParaRPr>
          </a:p>
        </p:txBody>
      </p:sp>
      <p:sp>
        <p:nvSpPr>
          <p:cNvPr id="28675" name="Symbol zastępczy zawartości 2"/>
          <p:cNvSpPr>
            <a:spLocks noGrp="1"/>
          </p:cNvSpPr>
          <p:nvPr>
            <p:ph idx="1"/>
          </p:nvPr>
        </p:nvSpPr>
        <p:spPr>
          <a:xfrm>
            <a:off x="503238" y="887413"/>
            <a:ext cx="8183562" cy="1112837"/>
          </a:xfrm>
        </p:spPr>
        <p:txBody>
          <a:bodyPr/>
          <a:lstStyle/>
          <a:p>
            <a:pPr algn="ctr">
              <a:buFont typeface="Wingdings 2" pitchFamily="18" charset="2"/>
              <a:buNone/>
              <a:defRPr/>
            </a:pPr>
            <a:r>
              <a:rPr lang="pl-P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Wymiana podłóg w budynku Szkoły </a:t>
            </a:r>
            <a:br>
              <a:rPr lang="pl-P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Podstawowej w Piekiełku</a:t>
            </a:r>
          </a:p>
        </p:txBody>
      </p:sp>
      <p:sp>
        <p:nvSpPr>
          <p:cNvPr id="4" name="Prostokąt 3"/>
          <p:cNvSpPr/>
          <p:nvPr/>
        </p:nvSpPr>
        <p:spPr>
          <a:xfrm>
            <a:off x="857250" y="4711700"/>
            <a:ext cx="7416800" cy="6461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pl-PL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Wartość zadania: 19 999,28 zł brutto</a:t>
            </a:r>
            <a:endParaRPr lang="pl-P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827088" y="476250"/>
            <a:ext cx="7345362" cy="53863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l-PL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Wydatki bieżące związane             z  utrzymaniem dróg </a:t>
            </a:r>
            <a:br>
              <a:rPr lang="pl-PL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 roku 2015</a:t>
            </a:r>
          </a:p>
          <a:p>
            <a:pPr algn="ctr" eaLnBrk="1" hangingPunct="1">
              <a:defRPr/>
            </a:pPr>
            <a:r>
              <a:rPr lang="pl-PL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257 909,00 zł </a:t>
            </a:r>
          </a:p>
          <a:p>
            <a:pPr algn="ctr" eaLnBrk="1" hangingPunct="1">
              <a:defRPr/>
            </a:pPr>
            <a:r>
              <a:rPr lang="pl-PL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 tym:</a:t>
            </a:r>
          </a:p>
          <a:p>
            <a:pPr algn="ctr" eaLnBrk="1" hangingPunct="1">
              <a:defRPr/>
            </a:pPr>
            <a:r>
              <a:rPr lang="pl-PL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Odśnieżanie i naprawa dróg po zimie: </a:t>
            </a:r>
          </a:p>
          <a:p>
            <a:pPr algn="ctr" eaLnBrk="1" hangingPunct="1">
              <a:defRPr/>
            </a:pPr>
            <a:r>
              <a:rPr lang="pl-PL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73 213,00 zł</a:t>
            </a:r>
          </a:p>
        </p:txBody>
      </p:sp>
    </p:spTree>
  </p:cSld>
  <p:clrMapOvr>
    <a:masterClrMapping/>
  </p:clrMapOvr>
  <p:transition>
    <p:wedg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/>
          <p:cNvSpPr>
            <a:spLocks noChangeArrowheads="1"/>
          </p:cNvSpPr>
          <p:nvPr/>
        </p:nvSpPr>
        <p:spPr bwMode="auto">
          <a:xfrm>
            <a:off x="468313" y="1196975"/>
            <a:ext cx="8280400" cy="497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buFontTx/>
              <a:buChar char="•"/>
            </a:pPr>
            <a:r>
              <a:rPr lang="pl-PL" altLang="pl-PL" sz="2300" i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Opracowanie dokumentacji projektowej na budowę chodnika przy drodze powiatowej Piekiełko – Tymbark w miejscowości Tymbark </a:t>
            </a:r>
            <a:r>
              <a:rPr lang="pl-PL" altLang="pl-PL" sz="23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(ok. 590 mb) – </a:t>
            </a:r>
            <a:r>
              <a:rPr lang="pl-PL" altLang="pl-PL" sz="23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24 040,35 zł</a:t>
            </a:r>
            <a:endParaRPr lang="pl-PL" altLang="pl-PL" sz="230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>
              <a:buFontTx/>
              <a:buChar char="•"/>
            </a:pPr>
            <a:r>
              <a:rPr lang="pl-PL" altLang="pl-PL" sz="2300" i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Wykonanie dokumentacji kanalizacji Podłopień – Tymbark (Pasterniki) </a:t>
            </a:r>
            <a:r>
              <a:rPr lang="pl-PL" altLang="pl-PL" sz="23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</a:t>
            </a:r>
            <a:r>
              <a:rPr lang="pl-PL" altLang="pl-PL" sz="23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105 500,00 zł </a:t>
            </a:r>
            <a:endParaRPr lang="pl-PL" altLang="pl-PL" sz="230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>
              <a:buFontTx/>
              <a:buChar char="•"/>
            </a:pPr>
            <a:r>
              <a:rPr lang="pl-PL" altLang="pl-PL" sz="2300" i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Wykonanie dokumentacji budowy oświetlenia ulicznego – Jasna Podłopień, Zamieście, Tymbark, Zawadka </a:t>
            </a:r>
            <a:r>
              <a:rPr lang="pl-PL" altLang="pl-PL" sz="23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</a:t>
            </a:r>
            <a:r>
              <a:rPr lang="pl-PL" altLang="pl-PL" sz="23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55 000,00 zł</a:t>
            </a:r>
            <a:endParaRPr lang="pl-PL" altLang="pl-PL" sz="230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>
              <a:buFontTx/>
              <a:buChar char="•"/>
            </a:pPr>
            <a:r>
              <a:rPr lang="pl-PL" altLang="pl-PL" sz="2300" i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Opracowanie dokumentacji projektowej na budowę zbiornika oraz wodociągu Piekiełko + Zawodzie </a:t>
            </a:r>
            <a:r>
              <a:rPr lang="pl-PL" altLang="pl-PL" sz="23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cześć I </a:t>
            </a:r>
            <a:r>
              <a:rPr lang="pl-PL" altLang="pl-PL" sz="23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30 012,00 zł </a:t>
            </a:r>
          </a:p>
          <a:p>
            <a:pPr algn="just">
              <a:buFontTx/>
              <a:buChar char="•"/>
            </a:pPr>
            <a:r>
              <a:rPr lang="pl-PL" altLang="pl-PL" sz="2300" i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Opracowanie dokumentacji projektowej na budowę sieci  wodociągowej w Zamieściu </a:t>
            </a:r>
            <a:r>
              <a:rPr lang="pl-PL" altLang="pl-PL" sz="23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część II  </a:t>
            </a:r>
            <a:r>
              <a:rPr lang="pl-PL" altLang="pl-PL" sz="23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67 748,40 zł </a:t>
            </a:r>
            <a:endParaRPr lang="pl-PL" altLang="pl-PL" sz="230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>
              <a:buFontTx/>
              <a:buChar char="•"/>
            </a:pPr>
            <a:r>
              <a:rPr lang="pl-PL" altLang="pl-PL" sz="2300" i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Opracowanie dokumentacji na rozbudowę kanalizacji i wodociągu w Tymbarku </a:t>
            </a:r>
            <a:r>
              <a:rPr lang="pl-PL" altLang="pl-PL" sz="23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(ul. Kościelna) – </a:t>
            </a:r>
            <a:r>
              <a:rPr lang="pl-PL" altLang="pl-PL" sz="23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6 765,00 zł </a:t>
            </a:r>
          </a:p>
          <a:p>
            <a:endParaRPr lang="pl-PL" altLang="pl-PL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827088" y="549275"/>
            <a:ext cx="7200900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l-P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PROJEKTY WYKONANE W ROKU 2015</a:t>
            </a:r>
          </a:p>
        </p:txBody>
      </p:sp>
    </p:spTree>
  </p:cSld>
  <p:clrMapOvr>
    <a:masterClrMapping/>
  </p:clrMapOvr>
  <p:transition>
    <p:wedg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611188" y="333375"/>
            <a:ext cx="7777162" cy="56943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l-P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Inwestycja realizowana wspólnie </a:t>
            </a:r>
            <a:br>
              <a:rPr lang="pl-P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 Powiatem Limanowskim pn.</a:t>
            </a:r>
          </a:p>
          <a:p>
            <a:pPr algn="just" eaLnBrk="1" hangingPunct="1">
              <a:defRPr/>
            </a:pPr>
            <a:endParaRPr lang="pl-PL" sz="1400" i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defRPr/>
            </a:pPr>
            <a:r>
              <a:rPr lang="pl-PL" sz="1400" i="1" dirty="0">
                <a:latin typeface="Times New Roman" pitchFamily="18" charset="0"/>
                <a:cs typeface="Times New Roman" pitchFamily="18" charset="0"/>
              </a:rPr>
              <a:t>Poprawa warunków komunikacyjnych i bezpieczeństwa w ciągu drogi powiatowej nr 1632K </a:t>
            </a:r>
            <a:r>
              <a:rPr lang="pl-PL" sz="1400" i="1" dirty="0" err="1">
                <a:latin typeface="Times New Roman" pitchFamily="18" charset="0"/>
                <a:cs typeface="Times New Roman" pitchFamily="18" charset="0"/>
              </a:rPr>
              <a:t>Kępanów-Tymbark</a:t>
            </a:r>
            <a:r>
              <a:rPr lang="pl-PL" sz="1400" i="1" dirty="0">
                <a:latin typeface="Times New Roman" pitchFamily="18" charset="0"/>
                <a:cs typeface="Times New Roman" pitchFamily="18" charset="0"/>
              </a:rPr>
              <a:t> w km 1=900 – 20=394 na terenie Powiatu Limanowskiego, Etap I – odcinkowa przebudowa </a:t>
            </a:r>
            <a:br>
              <a:rPr lang="pl-PL" sz="1400" i="1" dirty="0">
                <a:latin typeface="Times New Roman" pitchFamily="18" charset="0"/>
                <a:cs typeface="Times New Roman" pitchFamily="18" charset="0"/>
              </a:rPr>
            </a:br>
            <a:r>
              <a:rPr lang="pl-PL" sz="1400" i="1" dirty="0">
                <a:latin typeface="Times New Roman" pitchFamily="18" charset="0"/>
                <a:cs typeface="Times New Roman" pitchFamily="18" charset="0"/>
              </a:rPr>
              <a:t>i remont dróg powiatowych 1632K w km 14=732 – 20=394 oraz drogi powiatowej nr 1617K Piekiełko-Tymbark w km 3=746-3=885</a:t>
            </a:r>
          </a:p>
          <a:p>
            <a:pPr algn="just" eaLnBrk="1" hangingPunct="1">
              <a:defRPr/>
            </a:pPr>
            <a:endParaRPr lang="pl-PL" sz="1400" i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defRPr/>
            </a:pPr>
            <a:r>
              <a:rPr lang="pl-PL" dirty="0">
                <a:latin typeface="Times New Roman" pitchFamily="18" charset="0"/>
                <a:cs typeface="Times New Roman" pitchFamily="18" charset="0"/>
              </a:rPr>
              <a:t>Udział Gminy Tymbark w w/w projekcie będzie stanowił 27,53% całkowitej wartości zadania. Realizacja robót drogowych będzie polegała na wykonaniu ciągów pieszych ‒ chodników oraz poboczy bitumicznych, w miejscowości Zawadka, Podłopień, Tymbark.</a:t>
            </a:r>
          </a:p>
          <a:p>
            <a:pPr eaLnBrk="1" hangingPunct="1">
              <a:defRPr/>
            </a:pPr>
            <a:r>
              <a:rPr lang="pl-PL" dirty="0">
                <a:latin typeface="Times New Roman" pitchFamily="18" charset="0"/>
                <a:cs typeface="Times New Roman" pitchFamily="18" charset="0"/>
              </a:rPr>
              <a:t>Ostateczny koszt dofinansowania inwestycji będzie znany po przeprowadzeniu przetargu przez Starostwo Powiatowe w Limanowej.</a:t>
            </a:r>
          </a:p>
          <a:p>
            <a:pPr algn="just" eaLnBrk="1" hangingPunct="1">
              <a:defRPr/>
            </a:pPr>
            <a:endParaRPr lang="pl-PL" sz="2400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pl-PL" sz="2400" dirty="0">
                <a:latin typeface="Times New Roman" pitchFamily="18" charset="0"/>
                <a:cs typeface="Times New Roman" pitchFamily="18" charset="0"/>
              </a:rPr>
              <a:t>W związku ze wspólną inwestycją Gmina Tymbark otrzyma dofinansowanie w wysokości </a:t>
            </a:r>
            <a:r>
              <a:rPr lang="pl-PL" sz="2400" b="1" dirty="0">
                <a:latin typeface="Times New Roman" pitchFamily="18" charset="0"/>
                <a:cs typeface="Times New Roman" pitchFamily="18" charset="0"/>
              </a:rPr>
              <a:t>50 % </a:t>
            </a:r>
            <a:r>
              <a:rPr lang="pl-PL" sz="2400" dirty="0">
                <a:latin typeface="Times New Roman" pitchFamily="18" charset="0"/>
                <a:cs typeface="Times New Roman" pitchFamily="18" charset="0"/>
              </a:rPr>
              <a:t>na budowę oświetlenia ulicznego Tymbark – Zawadka  </a:t>
            </a:r>
          </a:p>
          <a:p>
            <a:pPr algn="just" eaLnBrk="1" hangingPunct="1">
              <a:defRPr/>
            </a:pPr>
            <a:endParaRPr lang="pl-PL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468313" y="692150"/>
            <a:ext cx="8135937" cy="53863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l-PL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ŁĄCZNA WARTOŚĆ ZADAŃ INWESTYCYJNYCH ZREALIZOWANYCH </a:t>
            </a:r>
            <a:br>
              <a:rPr lang="pl-PL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 ROKU 2015:</a:t>
            </a:r>
          </a:p>
          <a:p>
            <a:pPr algn="ctr" eaLnBrk="1" hangingPunct="1">
              <a:defRPr/>
            </a:pPr>
            <a:endParaRPr lang="pl-PL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pl-PL" sz="8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1 885 233,52 zł</a:t>
            </a:r>
          </a:p>
          <a:p>
            <a:pPr eaLnBrk="1" hangingPunct="1">
              <a:defRPr/>
            </a:pPr>
            <a:endParaRPr lang="pl-PL" dirty="0"/>
          </a:p>
          <a:p>
            <a:pPr eaLnBrk="1" hangingPunct="1">
              <a:defRPr/>
            </a:pPr>
            <a:endParaRPr lang="pl-PL" dirty="0"/>
          </a:p>
        </p:txBody>
      </p:sp>
    </p:spTree>
  </p:cSld>
  <p:clrMapOvr>
    <a:masterClrMapping/>
  </p:clrMapOvr>
  <p:transition>
    <p:wedg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539750" y="428625"/>
            <a:ext cx="7920038" cy="65865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l-PL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Kwota dotacji otrzymanych na zadania inwestycyjne w roku 2015 wynosi:</a:t>
            </a:r>
          </a:p>
          <a:p>
            <a:pPr algn="ctr" eaLnBrk="1" hangingPunct="1">
              <a:defRPr/>
            </a:pPr>
            <a:r>
              <a:rPr lang="pl-PL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1 548 158,24</a:t>
            </a:r>
          </a:p>
          <a:p>
            <a:pPr algn="ctr" eaLnBrk="1" hangingPunct="1">
              <a:defRPr/>
            </a:pPr>
            <a:r>
              <a:rPr lang="pl-PL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eaLnBrk="1" hangingPunct="1">
              <a:defRPr/>
            </a:pPr>
            <a:r>
              <a:rPr lang="pl-PL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 tym środki pochodzące </a:t>
            </a:r>
            <a:br>
              <a:rPr lang="pl-PL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pl-PL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 rozliczenia zadań z roku 2014:</a:t>
            </a:r>
          </a:p>
          <a:p>
            <a:pPr algn="ctr" eaLnBrk="1" hangingPunct="1">
              <a:defRPr/>
            </a:pPr>
            <a:r>
              <a:rPr lang="pl-PL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720 045,51 zł</a:t>
            </a:r>
          </a:p>
          <a:p>
            <a:pPr algn="ctr" eaLnBrk="1" hangingPunct="1">
              <a:defRPr/>
            </a:pPr>
            <a:endParaRPr lang="pl-PL" sz="8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ymbol zastępczy zawartości 2"/>
          <p:cNvSpPr>
            <a:spLocks noGrp="1"/>
          </p:cNvSpPr>
          <p:nvPr>
            <p:ph idx="1"/>
          </p:nvPr>
        </p:nvSpPr>
        <p:spPr>
          <a:xfrm>
            <a:off x="395288" y="1125538"/>
            <a:ext cx="8183562" cy="4187825"/>
          </a:xfrm>
        </p:spPr>
        <p:txBody>
          <a:bodyPr/>
          <a:lstStyle/>
          <a:p>
            <a:pPr marL="0" indent="0" algn="ctr">
              <a:buFont typeface="Wingdings 2" pitchFamily="18" charset="2"/>
              <a:buNone/>
              <a:defRPr/>
            </a:pPr>
            <a:r>
              <a:rPr lang="pl-PL" altLang="pl-PL" sz="4800" b="1" dirty="0" smtClean="0">
                <a:latin typeface="Times New Roman" pitchFamily="18" charset="0"/>
                <a:cs typeface="Times New Roman" pitchFamily="18" charset="0"/>
              </a:rPr>
              <a:t>Kwota dotacji otrzymanych na zadania bieżące w roku 2015 wynosi:</a:t>
            </a:r>
          </a:p>
          <a:p>
            <a:pPr marL="0" indent="0" algn="ctr">
              <a:buFont typeface="Wingdings 2" pitchFamily="18" charset="2"/>
              <a:buNone/>
              <a:defRPr/>
            </a:pPr>
            <a:endParaRPr lang="pl-PL" altLang="pl-PL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Font typeface="Wingdings 2" pitchFamily="18" charset="2"/>
              <a:buNone/>
              <a:defRPr/>
            </a:pPr>
            <a:r>
              <a:rPr lang="pl-PL" altLang="pl-PL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3 510 155,04 zł</a:t>
            </a:r>
          </a:p>
        </p:txBody>
      </p:sp>
    </p:spTree>
  </p:cSld>
  <p:clrMapOvr>
    <a:masterClrMapping/>
  </p:clrMapOvr>
  <p:transition>
    <p:wedg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3233</TotalTime>
  <Words>406</Words>
  <Application>Microsoft Office PowerPoint</Application>
  <PresentationFormat>Pokaz na ekranie (4:3)</PresentationFormat>
  <Paragraphs>96</Paragraphs>
  <Slides>20</Slides>
  <Notes>12</Notes>
  <HiddenSlides>0</HiddenSlides>
  <MMClips>0</MMClips>
  <ScaleCrop>false</ScaleCrop>
  <HeadingPairs>
    <vt:vector size="6" baseType="variant">
      <vt:variant>
        <vt:lpstr>Używane czcionki</vt:lpstr>
      </vt:variant>
      <vt:variant>
        <vt:i4>8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20</vt:i4>
      </vt:variant>
    </vt:vector>
  </HeadingPairs>
  <TitlesOfParts>
    <vt:vector size="29" baseType="lpstr">
      <vt:lpstr>Arial</vt:lpstr>
      <vt:lpstr>Verdana</vt:lpstr>
      <vt:lpstr>Wingdings 2</vt:lpstr>
      <vt:lpstr>Calibri</vt:lpstr>
      <vt:lpstr>Times New Roman</vt:lpstr>
      <vt:lpstr>Arial Narrow</vt:lpstr>
      <vt:lpstr>Arial CE</vt:lpstr>
      <vt:lpstr>Baskerville Old Face</vt:lpstr>
      <vt:lpstr>Aspekt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W ramach zadania wykonano: 1. Przygotowanie podłoża polegające na zerwaniu istniejącej wykładziny, klamrowaniu posadzki, gruntowaniu, wykonaniu  warstwy wyrównawczej 4 mm. 2. Dostawę i montaż wykładziny Gamrat Rekord 42 – 233,5 m2.      </vt:lpstr>
      <vt:lpstr>Slajd 15</vt:lpstr>
      <vt:lpstr>Slajd 16</vt:lpstr>
      <vt:lpstr>Slajd 17</vt:lpstr>
      <vt:lpstr>Slajd 18</vt:lpstr>
      <vt:lpstr>Slajd 19</vt:lpstr>
      <vt:lpstr>Slajd 20</vt:lpstr>
    </vt:vector>
  </TitlesOfParts>
  <Company>Urząd Gminy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UG TYMBARK</dc:creator>
  <cp:lastModifiedBy>PROMOCJA</cp:lastModifiedBy>
  <cp:revision>333</cp:revision>
  <dcterms:created xsi:type="dcterms:W3CDTF">2014-09-29T10:31:54Z</dcterms:created>
  <dcterms:modified xsi:type="dcterms:W3CDTF">2016-02-29T15:12:36Z</dcterms:modified>
</cp:coreProperties>
</file>