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5145" r:id="rId1"/>
  </p:sldMasterIdLst>
  <p:notesMasterIdLst>
    <p:notesMasterId r:id="rId18"/>
  </p:notesMasterIdLst>
  <p:sldIdLst>
    <p:sldId id="473" r:id="rId2"/>
    <p:sldId id="474" r:id="rId3"/>
    <p:sldId id="475" r:id="rId4"/>
    <p:sldId id="478" r:id="rId5"/>
    <p:sldId id="476" r:id="rId6"/>
    <p:sldId id="477" r:id="rId7"/>
    <p:sldId id="575" r:id="rId8"/>
    <p:sldId id="577" r:id="rId9"/>
    <p:sldId id="392" r:id="rId10"/>
    <p:sldId id="576" r:id="rId11"/>
    <p:sldId id="585" r:id="rId12"/>
    <p:sldId id="578" r:id="rId13"/>
    <p:sldId id="579" r:id="rId14"/>
    <p:sldId id="580" r:id="rId15"/>
    <p:sldId id="582" r:id="rId16"/>
    <p:sldId id="490" r:id="rId17"/>
  </p:sldIdLst>
  <p:sldSz cx="9144000" cy="6858000" type="screen4x3"/>
  <p:notesSz cx="6797675" cy="9926638"/>
  <p:defaultTextStyle>
    <a:defPPr>
      <a:defRPr lang="pl-PL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FF"/>
    <a:srgbClr val="51352F"/>
    <a:srgbClr val="333333"/>
    <a:srgbClr val="5F5F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yl pośredni 2 — Ak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20074" autoAdjust="0"/>
    <p:restoredTop sz="96416" autoAdjust="0"/>
  </p:normalViewPr>
  <p:slideViewPr>
    <p:cSldViewPr>
      <p:cViewPr varScale="1">
        <p:scale>
          <a:sx n="111" d="100"/>
          <a:sy n="111" d="100"/>
        </p:scale>
        <p:origin x="1362" y="10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2736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-1146"/>
    </p:cViewPr>
  </p:sorterViewPr>
  <p:notesViewPr>
    <p:cSldViewPr>
      <p:cViewPr varScale="1">
        <p:scale>
          <a:sx n="81" d="100"/>
          <a:sy n="81" d="100"/>
        </p:scale>
        <p:origin x="2856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nagłówka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fld id="{DABB9940-7955-4376-BE0D-7F0D0A4B305F}" type="datetimeFigureOut">
              <a:rPr lang="pl-PL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4" name="Symbol zastępczy obrazu slajdu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pl-PL" noProof="0" smtClean="0"/>
          </a:p>
        </p:txBody>
      </p:sp>
      <p:sp>
        <p:nvSpPr>
          <p:cNvPr id="5" name="Symbol zastępczy notatek 4"/>
          <p:cNvSpPr>
            <a:spLocks noGrp="1"/>
          </p:cNvSpPr>
          <p:nvPr>
            <p:ph type="body" sz="quarter" idx="3"/>
          </p:nvPr>
        </p:nvSpPr>
        <p:spPr>
          <a:xfrm>
            <a:off x="679450" y="4714875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noProof="0" smtClean="0"/>
              <a:t>Kliknij, aby edytować style wzorca tekstu</a:t>
            </a:r>
          </a:p>
          <a:p>
            <a:pPr lvl="1"/>
            <a:r>
              <a:rPr lang="pl-PL" noProof="0" smtClean="0"/>
              <a:t>Drugi poziom</a:t>
            </a:r>
          </a:p>
          <a:p>
            <a:pPr lvl="2"/>
            <a:r>
              <a:rPr lang="pl-PL" noProof="0" smtClean="0"/>
              <a:t>Trzeci poziom</a:t>
            </a:r>
          </a:p>
          <a:p>
            <a:pPr lvl="3"/>
            <a:r>
              <a:rPr lang="pl-PL" noProof="0" smtClean="0"/>
              <a:t>Czwarty poziom</a:t>
            </a:r>
          </a:p>
          <a:p>
            <a:pPr lvl="4"/>
            <a:r>
              <a:rPr lang="pl-PL" noProof="0" smtClean="0"/>
              <a:t>Piąty poziom</a:t>
            </a:r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4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hangingPunct="1">
              <a:defRPr sz="1200">
                <a:latin typeface="Arial" pitchFamily="34" charset="0"/>
                <a:cs typeface="+mn-cs"/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5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 eaLnBrk="1" hangingPunct="1">
              <a:defRPr sz="1200"/>
            </a:lvl1pPr>
          </a:lstStyle>
          <a:p>
            <a:pPr>
              <a:defRPr/>
            </a:pPr>
            <a:fld id="{65012BB4-56A3-4265-A8F9-44673D7299F7}" type="slidenum">
              <a:rPr lang="pl-PL" altLang="pl-PL"/>
              <a:pPr>
                <a:defRPr/>
              </a:pPr>
              <a:t>‹#›</a:t>
            </a:fld>
            <a:endParaRPr lang="pl-PL" altLang="pl-P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dirty="0" smtClean="0"/>
          </a:p>
        </p:txBody>
      </p:sp>
      <p:sp>
        <p:nvSpPr>
          <p:cNvPr id="1843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45689A9-3441-4823-B27A-5BCD86132CC5}" type="slidenum">
              <a:rPr lang="pl-PL" altLang="pl-PL" smtClean="0"/>
              <a:pPr/>
              <a:t>1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048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904AFCA-D3ED-4337-A66E-79E4ADF1C5F4}" type="slidenum">
              <a:rPr lang="pl-PL" altLang="pl-PL" smtClean="0"/>
              <a:pPr/>
              <a:t>2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2532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5E0EE1C5-6E3F-4CD4-8F74-42576A1C7636}" type="slidenum">
              <a:rPr lang="pl-PL" altLang="pl-PL" smtClean="0"/>
              <a:pPr/>
              <a:t>3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4580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A83B2692-0050-4ED1-99A6-E929EF18A673}" type="slidenum">
              <a:rPr lang="pl-PL" altLang="pl-PL" smtClean="0"/>
              <a:pPr/>
              <a:t>4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6627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6628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820E0B35-091E-4C7D-8BE6-A1A992FA2173}" type="slidenum">
              <a:rPr lang="pl-PL" altLang="pl-PL" smtClean="0"/>
              <a:pPr/>
              <a:t>5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28676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7B978494-762E-4158-90BD-11ECF84C3A4B}" type="slidenum">
              <a:rPr lang="pl-PL" altLang="pl-PL" smtClean="0"/>
              <a:pPr/>
              <a:t>6</a:t>
            </a:fld>
            <a:endParaRPr lang="pl-PL" altLang="pl-PL" smtClean="0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Symbol zastępczy obrazu slajd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0723" name="Symbol zastępczy notatek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pl-PL" altLang="pl-PL" smtClean="0"/>
          </a:p>
        </p:txBody>
      </p:sp>
      <p:sp>
        <p:nvSpPr>
          <p:cNvPr id="30724" name="Symbol zastępczy numeru slajdu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fld id="{9A49065B-D877-4F96-83A2-6D39717BBDBB}" type="slidenum">
              <a:rPr lang="pl-PL" altLang="pl-PL" smtClean="0"/>
              <a:pPr/>
              <a:t>9</a:t>
            </a:fld>
            <a:endParaRPr lang="pl-PL" altLang="pl-PL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9" name="Tytuł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Podtytuł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pl-PL" smtClean="0"/>
              <a:t>Kliknij, aby edytować styl wzorca podtytułu</a:t>
            </a:r>
            <a:endParaRPr kumimoji="0" lang="en-US"/>
          </a:p>
        </p:txBody>
      </p:sp>
      <p:sp>
        <p:nvSpPr>
          <p:cNvPr id="16" name="Symbol zastępczy daty 15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1BAA000-F9A7-4034-BD68-1510BC684BBE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2" name="Symbol zastępczy stopki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5" name="Symbol zastępczy numeru slajdu 14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C18C01F7-51C6-4582-B92B-8C27EB9D5E5F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Tytuł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7" name="Symbol zastępczy zawartości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DAC90BC-0C73-41A9-995A-6EA4AE9C72A7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19" name="Symbol zastępczy stopki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>
          <a:xfrm>
            <a:off x="8229600" y="6473952"/>
            <a:ext cx="758952" cy="246888"/>
          </a:xfrm>
        </p:spPr>
        <p:txBody>
          <a:bodyPr/>
          <a:lstStyle/>
          <a:p>
            <a:pPr>
              <a:defRPr/>
            </a:pPr>
            <a:fld id="{7304E6AB-4C46-48F7-9017-C1EA862C8F8E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Nagłówek sekcji"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Symbol zastępczy tekstu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9" name="Symbol zastępczy daty 18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A96910EB-C07A-4179-B202-03044903C4BC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11" name="Symbol zastępczy stopki 1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16" name="Symbol zastępczy numeru slajd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72F243A1-B550-4E68-BC3D-02C1B587DF1D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8" name="Tytuł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ytuł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3" name="Symbol zastępczy zawartości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1" name="Symbol zastępczy daty 20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1C4C373F-C983-45DD-B8C0-5A074EFA48A7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10" name="Symbol zastępczy stopki 9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93097E-F85E-46AD-AB69-D913C7412A55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Tytuł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 anchor="ctr"/>
          <a:lstStyle>
            <a:lvl1pPr>
              <a:defRPr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3" name="Symbol zastępczy tekstu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25" name="Symbol zastępczy tekstu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8" name="Symbol zastępczy zawartości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10" name="Symbol zastępczy daty 9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404CA382-902A-467C-A80D-820E59548B14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6888"/>
          </a:xfrm>
        </p:spPr>
        <p:txBody>
          <a:bodyPr/>
          <a:lstStyle/>
          <a:p>
            <a:pPr>
              <a:defRPr/>
            </a:pPr>
            <a:fld id="{D3CA3F4B-493A-47F0-81E5-0CA1CE406E1C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11" name="Łącznik prosty 10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ytuł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12" name="Symbol zastępczy daty 1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D06C1D3B-A501-4543-AE01-F20BB777BB26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21" name="Symbol zastępczy stopki 20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2143BB4-A390-43CC-A906-B97598B51EAB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C7310088-0AC2-4CED-809A-657D4059036D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24" name="Symbol zastępczy stopki 2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80366A24-20E7-4A0C-B77B-C2F17C9FCF83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Łącznik prosty 7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Tytuł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  <p:sp>
        <p:nvSpPr>
          <p:cNvPr id="14" name="Symbol zastępczy zawartości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25" name="Symbol zastępczy daty 2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B93191EF-923E-4914-A462-8FA980E0F8B2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29" name="Symbol zastępczy stopki 28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B1316329-F1C6-4A66-9156-612389CA1517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Symbol zastępczy obrazu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pl-PL" smtClean="0"/>
              <a:t>Kliknij ikonę, aby dodać obraz</a:t>
            </a:r>
            <a:endParaRPr kumimoji="0" lang="en-US" dirty="0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75F044A6-92AB-4813-B146-A0D1A77B752D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31" name="Symbol zastępczy numeru slajd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EFDAF95F-3DB7-4831-8821-72B289C97823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17" name="Tytuł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 anchor="ctr"/>
          <a:lstStyle>
            <a:lvl1pPr algn="l">
              <a:buNone/>
              <a:defRPr sz="2000" b="1"/>
            </a:lvl1pPr>
          </a:lstStyle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26" name="Symbol zastępczy tekstu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8F03DE02-7104-4540-AB00-502192433585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FA1FCDE7-B04C-4D3E-A31C-A6FE138F7F0D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 eaLnBrk="1" latinLnBrk="0" hangingPunct="1"/>
            <a:r>
              <a:rPr lang="pl-PL" smtClean="0"/>
              <a:t>Kliknij, aby edytować style wzorca tekstu</a:t>
            </a:r>
          </a:p>
          <a:p>
            <a:pPr lvl="1" eaLnBrk="1" latinLnBrk="0" hangingPunct="1"/>
            <a:r>
              <a:rPr lang="pl-PL" smtClean="0"/>
              <a:t>Drugi poziom</a:t>
            </a:r>
          </a:p>
          <a:p>
            <a:pPr lvl="2" eaLnBrk="1" latinLnBrk="0" hangingPunct="1"/>
            <a:r>
              <a:rPr lang="pl-PL" smtClean="0"/>
              <a:t>Trzeci poziom</a:t>
            </a:r>
          </a:p>
          <a:p>
            <a:pPr lvl="3" eaLnBrk="1" latinLnBrk="0" hangingPunct="1"/>
            <a:r>
              <a:rPr lang="pl-PL" smtClean="0"/>
              <a:t>Czwarty poziom</a:t>
            </a:r>
          </a:p>
          <a:p>
            <a:pPr lvl="4" eaLnBrk="1" latinLnBrk="0" hangingPunct="1"/>
            <a:r>
              <a:rPr lang="pl-PL" smtClean="0"/>
              <a:t>Piąty poziom</a:t>
            </a:r>
            <a:endParaRPr kumimoji="0" lang="en-US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>
              <a:defRPr/>
            </a:pPr>
            <a:fld id="{6D7CF67F-8AEC-43FC-AE06-4BF9513F9E65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>
              <a:defRPr/>
            </a:pPr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>
              <a:defRPr/>
            </a:pPr>
            <a:fld id="{0889CE3C-504C-4713-B4A7-8E1A328F3C6C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Łącznik prosty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8" name="Symbol zastępczy tekstu 7"/>
          <p:cNvSpPr>
            <a:spLocks noGrp="1"/>
          </p:cNvSpPr>
          <p:nvPr>
            <p:ph type="body" idx="1"/>
          </p:nvPr>
        </p:nvSpPr>
        <p:spPr>
          <a:xfrm>
            <a:off x="304800" y="1554162"/>
            <a:ext cx="8686800" cy="4525963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pl-PL" smtClean="0"/>
              <a:t>Kliknij, aby edytować style wzorca tekstu</a:t>
            </a:r>
          </a:p>
          <a:p>
            <a:pPr lvl="1" eaLnBrk="1" latinLnBrk="0" hangingPunct="1"/>
            <a:r>
              <a:rPr kumimoji="0" lang="pl-PL" smtClean="0"/>
              <a:t>Drugi poziom</a:t>
            </a:r>
          </a:p>
          <a:p>
            <a:pPr lvl="2" eaLnBrk="1" latinLnBrk="0" hangingPunct="1"/>
            <a:r>
              <a:rPr kumimoji="0" lang="pl-PL" smtClean="0"/>
              <a:t>Trzeci poziom</a:t>
            </a:r>
          </a:p>
          <a:p>
            <a:pPr lvl="3" eaLnBrk="1" latinLnBrk="0" hangingPunct="1"/>
            <a:r>
              <a:rPr kumimoji="0" lang="pl-PL" smtClean="0"/>
              <a:t>Czwarty poziom</a:t>
            </a:r>
          </a:p>
          <a:p>
            <a:pPr lvl="4" eaLnBrk="1" latinLnBrk="0" hangingPunct="1"/>
            <a:r>
              <a:rPr kumimoji="0" lang="pl-PL" smtClean="0"/>
              <a:t>Piąty poziom</a:t>
            </a:r>
            <a:endParaRPr kumimoji="0" lang="en-US"/>
          </a:p>
        </p:txBody>
      </p:sp>
      <p:sp>
        <p:nvSpPr>
          <p:cNvPr id="11" name="Symbol zastępczy daty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55F5A36D-FA30-473E-942C-FAADE89AEEE5}" type="datetimeFigureOut">
              <a:rPr lang="pl-PL" smtClean="0"/>
              <a:pPr>
                <a:defRPr/>
              </a:pPr>
              <a:t>11.03.2020</a:t>
            </a:fld>
            <a:endParaRPr lang="pl-PL"/>
          </a:p>
        </p:txBody>
      </p:sp>
      <p:sp>
        <p:nvSpPr>
          <p:cNvPr id="28" name="Symbol zastępczy stopki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latinLnBrk="0" hangingPunct="1">
              <a:defRPr kumimoji="0" sz="1200">
                <a:solidFill>
                  <a:schemeClr val="accent1">
                    <a:shade val="75000"/>
                  </a:schemeClr>
                </a:solidFill>
              </a:defRPr>
            </a:lvl1pPr>
          </a:lstStyle>
          <a:p>
            <a:pPr>
              <a:defRPr/>
            </a:pPr>
            <a:fld id="{4B104D14-CD91-4701-9047-098D3CF1134F}" type="slidenum">
              <a:rPr lang="pl-PL" altLang="pl-PL" smtClean="0"/>
              <a:pPr>
                <a:defRPr/>
              </a:pPr>
              <a:t>‹#›</a:t>
            </a:fld>
            <a:endParaRPr lang="pl-PL" altLang="pl-PL"/>
          </a:p>
        </p:txBody>
      </p:sp>
      <p:sp>
        <p:nvSpPr>
          <p:cNvPr id="10" name="Symbol zastępczy tytułu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kumimoji="0" lang="pl-PL" smtClean="0"/>
              <a:t>Kliknij, aby edytować styl</a:t>
            </a:r>
            <a:endParaRPr kumimoji="0" lang="en-US"/>
          </a:p>
        </p:txBody>
      </p:sp>
      <p:sp>
        <p:nvSpPr>
          <p:cNvPr id="9" name="Łącznik prosty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Łącznik prosty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5146" r:id="rId1"/>
    <p:sldLayoutId id="2147485147" r:id="rId2"/>
    <p:sldLayoutId id="2147485148" r:id="rId3"/>
    <p:sldLayoutId id="2147485149" r:id="rId4"/>
    <p:sldLayoutId id="2147485150" r:id="rId5"/>
    <p:sldLayoutId id="2147485151" r:id="rId6"/>
    <p:sldLayoutId id="2147485152" r:id="rId7"/>
    <p:sldLayoutId id="2147485153" r:id="rId8"/>
    <p:sldLayoutId id="2147485154" r:id="rId9"/>
    <p:sldLayoutId id="2147485155" r:id="rId10"/>
    <p:sldLayoutId id="2147485156" r:id="rId11"/>
  </p:sldLayoutIdLst>
  <p:transition spd="slow">
    <p:wipe dir="r"/>
  </p:transition>
  <p:timing>
    <p:tnLst>
      <p:par>
        <p:cTn id="1" dur="indefinite" restart="never" nodeType="tmRoot"/>
      </p:par>
    </p:tnLst>
  </p:timing>
  <p:txStyles>
    <p:titleStyle>
      <a:lvl1pPr algn="l" rtl="0" eaLnBrk="1" latinLnBrk="0" hangingPunct="1">
        <a:spcBef>
          <a:spcPct val="0"/>
        </a:spcBef>
        <a:buNone/>
        <a:defRPr kumimoji="0" sz="3600" kern="1200" cap="all" baseline="0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</p:titleStyle>
    <p:bodyStyle>
      <a:lvl1pPr marL="342900" indent="-3429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"/>
        <a:defRPr kumimoji="0"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"/>
        <a:defRPr kumimoji="0"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"/>
        <a:defRPr kumimoji="0"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accent1"/>
        </a:buClr>
        <a:buSzPct val="70000"/>
        <a:buFont typeface="Wingdings 2"/>
        <a:buChar char=""/>
        <a:defRPr kumimoji="0"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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jpeg"/><Relationship Id="rId4" Type="http://schemas.openxmlformats.org/officeDocument/2006/relationships/image" Target="../media/image4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zaokrąglony 11"/>
          <p:cNvSpPr/>
          <p:nvPr/>
        </p:nvSpPr>
        <p:spPr bwMode="auto">
          <a:xfrm>
            <a:off x="5759865" y="4005511"/>
            <a:ext cx="3239963" cy="2519833"/>
          </a:xfrm>
          <a:prstGeom prst="roundRect">
            <a:avLst/>
          </a:prstGeom>
          <a:solidFill>
            <a:schemeClr val="bg1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6" name="Obraz 15" descr="E:\Paulina - DOKUMENTY\INWESTYCJE\Zdjęcia z inwestycji, kontroli itp\drogi lipiec 2019 powodziówki\Kowalówka Podłopień\Kowalówka 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00760" y="4286256"/>
            <a:ext cx="2786082" cy="2000264"/>
          </a:xfrm>
          <a:prstGeom prst="rect">
            <a:avLst/>
          </a:prstGeom>
          <a:noFill/>
          <a:ln>
            <a:noFill/>
          </a:ln>
        </p:spPr>
      </p:pic>
      <p:sp>
        <p:nvSpPr>
          <p:cNvPr id="6" name="pole tekstowe 5"/>
          <p:cNvSpPr txBox="1"/>
          <p:nvPr/>
        </p:nvSpPr>
        <p:spPr>
          <a:xfrm>
            <a:off x="571472" y="-531440"/>
            <a:ext cx="8280920" cy="1938992"/>
          </a:xfrm>
          <a:prstGeom prst="rect">
            <a:avLst/>
          </a:prstGeom>
          <a:noFill/>
        </p:spPr>
        <p:txBody>
          <a:bodyPr>
            <a:spAutoFit/>
            <a:scene3d>
              <a:camera prst="orthographicFront"/>
              <a:lightRig rig="threePt" dir="t"/>
            </a:scene3d>
            <a:sp3d extrusionH="57150">
              <a:bevelT h="25400" prst="softRound"/>
            </a:sp3d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pl-PL" sz="4400" dirty="0" smtClean="0">
                <a:ln>
                  <a:solidFill>
                    <a:schemeClr val="tx1"/>
                  </a:solidFill>
                </a:ln>
                <a:solidFill>
                  <a:srgbClr val="5F5F5F"/>
                </a:solidFill>
                <a:latin typeface="Arial Black" pitchFamily="34" charset="0"/>
                <a:cs typeface="+mn-cs"/>
              </a:rPr>
              <a:t/>
            </a:r>
            <a:br>
              <a:rPr lang="pl-PL" sz="4400" dirty="0" smtClean="0">
                <a:ln>
                  <a:solidFill>
                    <a:schemeClr val="tx1"/>
                  </a:solidFill>
                </a:ln>
                <a:solidFill>
                  <a:srgbClr val="5F5F5F"/>
                </a:solidFill>
                <a:latin typeface="Arial Black" pitchFamily="34" charset="0"/>
                <a:cs typeface="+mn-cs"/>
              </a:rPr>
            </a:br>
            <a:r>
              <a:rPr lang="pl-PL" sz="4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WAŻNE </a:t>
            </a:r>
            <a:r>
              <a:rPr lang="en-US" sz="4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pl-PL" sz="4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INWESTYCJE</a:t>
            </a:r>
            <a:r>
              <a:rPr lang="en-US" sz="4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pl-PL" sz="40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pl-PL" sz="40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GMINNE  </a:t>
            </a:r>
            <a:br>
              <a:rPr lang="pl-PL" sz="40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</a:br>
            <a:r>
              <a:rPr lang="pl-PL" sz="3600" b="1" cap="all" dirty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ZREALIZOWANE </a:t>
            </a:r>
            <a:r>
              <a:rPr lang="en-US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pl-PL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w </a:t>
            </a:r>
            <a:r>
              <a:rPr lang="en-US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pl-PL" sz="3600" b="1" cap="all" dirty="0" err="1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ROKu</a:t>
            </a:r>
            <a:r>
              <a:rPr lang="pl-PL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 201</a:t>
            </a:r>
            <a:r>
              <a:rPr lang="en-US" sz="3600" b="1" cap="all" dirty="0" smtClean="0">
                <a:ln w="9000" cmpd="sng">
                  <a:solidFill>
                    <a:schemeClr val="tx1"/>
                  </a:solidFill>
                  <a:prstDash val="solid"/>
                </a:ln>
                <a:solidFill>
                  <a:srgbClr val="333333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28000" endPos="45000" dist="1000" dir="5400000" sy="-100000" algn="bl" rotWithShape="0"/>
                </a:effectLst>
                <a:latin typeface="Sylfaen" pitchFamily="18" charset="0"/>
                <a:cs typeface="Times New Roman" pitchFamily="18" charset="0"/>
              </a:rPr>
              <a:t>9</a:t>
            </a:r>
            <a:endParaRPr lang="pl-PL" sz="3600" b="1" cap="all" dirty="0">
              <a:ln w="9000" cmpd="sng">
                <a:solidFill>
                  <a:schemeClr val="tx1"/>
                </a:solidFill>
                <a:prstDash val="solid"/>
              </a:ln>
              <a:solidFill>
                <a:srgbClr val="333333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28000" endPos="45000" dist="1000" dir="5400000" sy="-100000" algn="bl" rotWithShape="0"/>
              </a:effectLst>
              <a:latin typeface="Sylfaen" pitchFamily="18" charset="0"/>
              <a:cs typeface="Times New Roman" pitchFamily="18" charset="0"/>
            </a:endParaRPr>
          </a:p>
        </p:txBody>
      </p:sp>
      <p:sp>
        <p:nvSpPr>
          <p:cNvPr id="7" name="AutoShape 4" descr="https://www.host1004.vpo3.iat.pl/files/images/kw_1.jpg"/>
          <p:cNvSpPr>
            <a:spLocks noChangeAspect="1" noChangeArrowheads="1"/>
          </p:cNvSpPr>
          <p:nvPr/>
        </p:nvSpPr>
        <p:spPr bwMode="auto">
          <a:xfrm>
            <a:off x="307975" y="7937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pl-PL"/>
          </a:p>
        </p:txBody>
      </p:sp>
      <p:sp>
        <p:nvSpPr>
          <p:cNvPr id="11" name="Prostokąt zaokrąglony 10"/>
          <p:cNvSpPr/>
          <p:nvPr/>
        </p:nvSpPr>
        <p:spPr>
          <a:xfrm>
            <a:off x="142844" y="1700808"/>
            <a:ext cx="3384376" cy="2611103"/>
          </a:xfrm>
          <a:prstGeom prst="roundRect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4" name="Obraz 13" descr="E:\Paulina - DOKUMENTY\INWESTYCJE\Zdjęcia z inwestycji, kontroli itp\drogi lipiec 2019 powodziówki\Węglarka Tymbark\IMG_20190705_09233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7158" y="1928802"/>
            <a:ext cx="2928958" cy="2143140"/>
          </a:xfrm>
          <a:prstGeom prst="rect">
            <a:avLst/>
          </a:prstGeom>
          <a:noFill/>
          <a:ln>
            <a:noFill/>
          </a:ln>
        </p:spPr>
      </p:pic>
      <p:sp>
        <p:nvSpPr>
          <p:cNvPr id="13" name="Prostokąt zaokrąglony 12"/>
          <p:cNvSpPr/>
          <p:nvPr/>
        </p:nvSpPr>
        <p:spPr bwMode="auto">
          <a:xfrm>
            <a:off x="3024404" y="2781300"/>
            <a:ext cx="3241843" cy="2430548"/>
          </a:xfrm>
          <a:prstGeom prst="roundRect">
            <a:avLst/>
          </a:prstGeom>
          <a:solidFill>
            <a:schemeClr val="bg1">
              <a:lumMod val="6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lang="pl-PL"/>
          </a:p>
        </p:txBody>
      </p:sp>
      <p:pic>
        <p:nvPicPr>
          <p:cNvPr id="15" name="Obraz 14" descr="E:\Paulina - DOKUMENTY\INWESTYCJE\Zdjęcia z inwestycji, kontroli itp\Oczyszczalnia Zawadka\20190905_125815.jp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6116" y="2952122"/>
            <a:ext cx="2714644" cy="2048514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5786446" y="4214818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7" name="Prostokąt 6"/>
          <p:cNvSpPr/>
          <p:nvPr/>
        </p:nvSpPr>
        <p:spPr>
          <a:xfrm>
            <a:off x="1571604" y="4232484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571472" y="115179"/>
            <a:ext cx="8280920" cy="44627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Rozbudowa systemu wodociągowego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i kanalizacyjnego w Gminie Tymbark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:</a:t>
            </a:r>
          </a:p>
          <a:p>
            <a:pPr algn="ctr" eaLnBrk="1" hangingPunct="1">
              <a:defRPr/>
            </a:pPr>
            <a:endParaRPr lang="en-US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pl-PL" sz="2400" b="1" dirty="0" smtClean="0">
                <a:latin typeface="Sylfaen" pitchFamily="18" charset="0"/>
              </a:rPr>
              <a:t>a) rozbudowa sieci wodociągowej w Zamieściu</a:t>
            </a:r>
            <a:r>
              <a:rPr lang="en-US" sz="2400" b="1" dirty="0" smtClean="0">
                <a:latin typeface="Sylfaen" pitchFamily="18" charset="0"/>
              </a:rPr>
              <a:t> - </a:t>
            </a:r>
            <a:r>
              <a:rPr lang="pl-PL" sz="2400" dirty="0" smtClean="0">
                <a:latin typeface="Sylfaen" pitchFamily="18" charset="0"/>
              </a:rPr>
              <a:t>140 000 zł</a:t>
            </a:r>
          </a:p>
          <a:p>
            <a:pPr algn="just">
              <a:lnSpc>
                <a:spcPct val="150000"/>
              </a:lnSpc>
            </a:pPr>
            <a:r>
              <a:rPr lang="pl-PL" sz="2400" b="1" dirty="0" smtClean="0">
                <a:latin typeface="Sylfaen" pitchFamily="18" charset="0"/>
              </a:rPr>
              <a:t>b) rozbudowa sieci wodociągowej w Tymbarku</a:t>
            </a:r>
            <a:r>
              <a:rPr lang="en-US" sz="2400" b="1" dirty="0" smtClean="0">
                <a:latin typeface="Sylfaen" pitchFamily="18" charset="0"/>
              </a:rPr>
              <a:t> - </a:t>
            </a:r>
            <a:r>
              <a:rPr lang="pl-PL" sz="2400" dirty="0" smtClean="0">
                <a:latin typeface="Sylfaen" pitchFamily="18" charset="0"/>
              </a:rPr>
              <a:t>160 </a:t>
            </a:r>
            <a:r>
              <a:rPr lang="en-US" sz="2400" dirty="0" smtClean="0">
                <a:latin typeface="Sylfaen" pitchFamily="18" charset="0"/>
              </a:rPr>
              <a:t>000</a:t>
            </a:r>
            <a:r>
              <a:rPr lang="pl-PL" sz="2400" dirty="0" smtClean="0">
                <a:latin typeface="Sylfaen" pitchFamily="18" charset="0"/>
              </a:rPr>
              <a:t> zł.</a:t>
            </a:r>
          </a:p>
          <a:p>
            <a:pPr algn="just">
              <a:lnSpc>
                <a:spcPct val="150000"/>
              </a:lnSpc>
            </a:pPr>
            <a:r>
              <a:rPr lang="pl-PL" sz="2400" b="1" dirty="0" smtClean="0">
                <a:latin typeface="Sylfaen" pitchFamily="18" charset="0"/>
              </a:rPr>
              <a:t>c) przebudowa indywidualnej biologicznej oczyszczalni ścieków przy Szkole Podstawowej w Zawadce</a:t>
            </a:r>
            <a:r>
              <a:rPr lang="en-US" sz="2400" b="1" dirty="0" smtClean="0">
                <a:latin typeface="Sylfaen" pitchFamily="18" charset="0"/>
              </a:rPr>
              <a:t> - </a:t>
            </a:r>
            <a:r>
              <a:rPr lang="pl-PL" sz="2400" dirty="0" smtClean="0">
                <a:latin typeface="Sylfaen" pitchFamily="18" charset="0"/>
              </a:rPr>
              <a:t>105 226 zł</a:t>
            </a:r>
          </a:p>
          <a:p>
            <a:pPr algn="ctr" eaLnBrk="1" hangingPunct="1">
              <a:defRPr/>
            </a:pP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b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endParaRPr lang="pl-PL" sz="2800" b="1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itchFamily="18" charset="0"/>
            </a:endParaRPr>
          </a:p>
        </p:txBody>
      </p:sp>
      <p:pic>
        <p:nvPicPr>
          <p:cNvPr id="4" name="Obraz 3" descr="E:\Paulina - DOKUMENTY\INWESTYCJE\Zdjęcia z inwestycji, kontroli itp\Oczyszczalnia Zawadka\20190905_125815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48" y="3857628"/>
            <a:ext cx="3714776" cy="2571768"/>
          </a:xfrm>
          <a:prstGeom prst="rect">
            <a:avLst/>
          </a:prstGeom>
          <a:noFill/>
          <a:ln>
            <a:noFill/>
          </a:ln>
        </p:spPr>
      </p:pic>
      <p:pic>
        <p:nvPicPr>
          <p:cNvPr id="1026" name="Picture 2" descr="C:\Users\DELL\Desktop\72140480_2914840808586764_2456891326772281344_o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929190" y="3857627"/>
            <a:ext cx="3714776" cy="2571769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Prostokąt 11"/>
          <p:cNvSpPr/>
          <p:nvPr/>
        </p:nvSpPr>
        <p:spPr>
          <a:xfrm>
            <a:off x="4143372" y="3571876"/>
            <a:ext cx="3857652" cy="269697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9" name="Prostokąt 8"/>
          <p:cNvSpPr/>
          <p:nvPr/>
        </p:nvSpPr>
        <p:spPr>
          <a:xfrm>
            <a:off x="642910" y="142852"/>
            <a:ext cx="8136904" cy="86177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l-PL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Przebudowa kanalizacji deszczowej </a:t>
            </a:r>
            <a:r>
              <a:rPr lang="en-U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/>
            </a:r>
            <a:br>
              <a:rPr lang="en-U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</a:br>
            <a:r>
              <a:rPr lang="pl-PL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przy Domu Kultury</a:t>
            </a:r>
            <a:r>
              <a:rPr lang="en-US" sz="25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</a:t>
            </a:r>
            <a:r>
              <a:rPr lang="en-US" sz="25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Tymbarku</a:t>
            </a:r>
            <a:endParaRPr lang="pl-PL" sz="25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Prostokąt 1"/>
          <p:cNvSpPr/>
          <p:nvPr/>
        </p:nvSpPr>
        <p:spPr>
          <a:xfrm>
            <a:off x="500034" y="1275694"/>
            <a:ext cx="8001056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400" dirty="0" smtClean="0">
                <a:latin typeface="Sylfaen" pitchFamily="18" charset="0"/>
              </a:rPr>
              <a:t>W</a:t>
            </a:r>
            <a:r>
              <a:rPr lang="pl-PL" sz="2400" dirty="0" err="1" smtClean="0">
                <a:latin typeface="Sylfaen" pitchFamily="18" charset="0"/>
              </a:rPr>
              <a:t>ykonano</a:t>
            </a:r>
            <a:r>
              <a:rPr lang="pl-PL" sz="2400" dirty="0" smtClean="0">
                <a:latin typeface="Sylfaen" pitchFamily="18" charset="0"/>
              </a:rPr>
              <a:t> przebudowę kanalizacji deszczowej o łącznej długości ok. 120 m</a:t>
            </a:r>
            <a:r>
              <a:rPr lang="en-US" sz="2400" dirty="0" smtClean="0">
                <a:latin typeface="Sylfaen" pitchFamily="18" charset="0"/>
              </a:rPr>
              <a:t>, </a:t>
            </a:r>
            <a:r>
              <a:rPr lang="pl-PL" sz="2400" dirty="0" smtClean="0">
                <a:latin typeface="Sylfaen" pitchFamily="18" charset="0"/>
              </a:rPr>
              <a:t>wartość </a:t>
            </a:r>
            <a:r>
              <a:rPr lang="en-US" sz="2400" dirty="0" err="1" smtClean="0">
                <a:latin typeface="Sylfaen" pitchFamily="18" charset="0"/>
              </a:rPr>
              <a:t>zadania</a:t>
            </a:r>
            <a:r>
              <a:rPr lang="en-US" sz="2400" dirty="0" smtClean="0">
                <a:latin typeface="Sylfaen" pitchFamily="18" charset="0"/>
              </a:rPr>
              <a:t> to </a:t>
            </a:r>
            <a:r>
              <a:rPr lang="en-US" sz="2400" dirty="0" err="1" smtClean="0">
                <a:latin typeface="Sylfaen" pitchFamily="18" charset="0"/>
              </a:rPr>
              <a:t>ponad</a:t>
            </a:r>
            <a:r>
              <a:rPr lang="pl-PL" sz="2400" dirty="0" smtClean="0">
                <a:latin typeface="Sylfaen" pitchFamily="18" charset="0"/>
              </a:rPr>
              <a:t> 184 </a:t>
            </a:r>
            <a:r>
              <a:rPr lang="en-US" sz="2400" dirty="0" smtClean="0">
                <a:latin typeface="Sylfaen" pitchFamily="18" charset="0"/>
              </a:rPr>
              <a:t>000</a:t>
            </a:r>
            <a:r>
              <a:rPr lang="pl-PL" sz="2400" dirty="0" smtClean="0">
                <a:latin typeface="Sylfaen" pitchFamily="18" charset="0"/>
              </a:rPr>
              <a:t> zł</a:t>
            </a:r>
            <a:r>
              <a:rPr lang="en-US" sz="2400" dirty="0" smtClean="0">
                <a:latin typeface="Sylfaen" pitchFamily="18" charset="0"/>
              </a:rPr>
              <a:t>.</a:t>
            </a:r>
            <a:endParaRPr lang="pl-PL" sz="2400" dirty="0">
              <a:latin typeface="Sylfaen" pitchFamily="18" charset="0"/>
            </a:endParaRPr>
          </a:p>
        </p:txBody>
      </p:sp>
      <p:pic>
        <p:nvPicPr>
          <p:cNvPr id="2050" name="Picture 2" descr="C:\Users\DELL\Desktop\Przechwytywanie.PN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428868"/>
            <a:ext cx="6664367" cy="3643338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Prostokąt 20"/>
          <p:cNvSpPr/>
          <p:nvPr/>
        </p:nvSpPr>
        <p:spPr>
          <a:xfrm>
            <a:off x="6000760" y="3571876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0" name="Prostokąt 19"/>
          <p:cNvSpPr/>
          <p:nvPr/>
        </p:nvSpPr>
        <p:spPr>
          <a:xfrm>
            <a:off x="1428728" y="3571876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866532" y="405450"/>
            <a:ext cx="78488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</a:t>
            </a:r>
            <a:r>
              <a:rPr lang="pl-P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emont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drogi gminnej „Kowalówka”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Podłopieniu</a:t>
            </a:r>
            <a:endParaRPr lang="pl-PL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857224" y="1160207"/>
            <a:ext cx="7786742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000" dirty="0" smtClean="0">
                <a:latin typeface="Sylfaen" pitchFamily="18" charset="0"/>
              </a:rPr>
              <a:t>W ramach remontu </a:t>
            </a:r>
            <a:r>
              <a:rPr lang="pl-PL" sz="2000" dirty="0" err="1" smtClean="0">
                <a:latin typeface="Sylfaen" pitchFamily="18" charset="0"/>
              </a:rPr>
              <a:t>ułożon</a:t>
            </a:r>
            <a:r>
              <a:rPr lang="en-US" sz="2000" dirty="0" smtClean="0">
                <a:latin typeface="Sylfaen" pitchFamily="18" charset="0"/>
              </a:rPr>
              <a:t>o</a:t>
            </a:r>
            <a:r>
              <a:rPr lang="pl-PL" sz="2000" dirty="0" smtClean="0">
                <a:latin typeface="Sylfaen" pitchFamily="18" charset="0"/>
              </a:rPr>
              <a:t> nawierzchni</a:t>
            </a:r>
            <a:r>
              <a:rPr lang="en-US" sz="2000" dirty="0" smtClean="0">
                <a:latin typeface="Sylfaen" pitchFamily="18" charset="0"/>
              </a:rPr>
              <a:t>ę </a:t>
            </a:r>
            <a:r>
              <a:rPr lang="pl-PL" sz="2000" dirty="0" err="1" smtClean="0">
                <a:latin typeface="Sylfaen" pitchFamily="18" charset="0"/>
              </a:rPr>
              <a:t>asfaltow</a:t>
            </a:r>
            <a:r>
              <a:rPr lang="en-US" sz="2000" dirty="0" smtClean="0">
                <a:latin typeface="Sylfaen" pitchFamily="18" charset="0"/>
              </a:rPr>
              <a:t>ą</a:t>
            </a:r>
            <a:r>
              <a:rPr lang="pl-PL" sz="2000" dirty="0" smtClean="0">
                <a:latin typeface="Sylfaen" pitchFamily="18" charset="0"/>
              </a:rPr>
              <a:t> na odcinku ok. 420 mb oraz </a:t>
            </a:r>
            <a:r>
              <a:rPr lang="pl-PL" sz="2000" dirty="0" err="1" smtClean="0">
                <a:latin typeface="Sylfaen" pitchFamily="18" charset="0"/>
              </a:rPr>
              <a:t>utwardzon</a:t>
            </a:r>
            <a:r>
              <a:rPr lang="en-US" sz="2000" dirty="0" smtClean="0">
                <a:latin typeface="Sylfaen" pitchFamily="18" charset="0"/>
              </a:rPr>
              <a:t>o</a:t>
            </a:r>
            <a:r>
              <a:rPr lang="pl-PL" sz="2000" dirty="0" smtClean="0">
                <a:latin typeface="Sylfaen" pitchFamily="18" charset="0"/>
              </a:rPr>
              <a:t> pobocza na odcinku 350 </a:t>
            </a:r>
            <a:r>
              <a:rPr lang="pl-PL" sz="2000" dirty="0" err="1" smtClean="0">
                <a:latin typeface="Sylfaen" pitchFamily="18" charset="0"/>
              </a:rPr>
              <a:t>mb</a:t>
            </a:r>
            <a:r>
              <a:rPr lang="pl-PL" sz="2000" dirty="0" smtClean="0">
                <a:latin typeface="Sylfaen" pitchFamily="18" charset="0"/>
              </a:rPr>
              <a:t>. Koszt inwestycji to ponad 242 800 zł w tym dotacja z budżetu Województwa Małopolskiego 170 582 zł. </a:t>
            </a:r>
            <a:endParaRPr lang="pl-PL" sz="2000" i="1" dirty="0">
              <a:latin typeface="Sylfaen" pitchFamily="18" charset="0"/>
              <a:cs typeface="Times New Roman" panose="02020603050405020304" pitchFamily="18" charset="0"/>
            </a:endParaRPr>
          </a:p>
        </p:txBody>
      </p:sp>
      <p:pic>
        <p:nvPicPr>
          <p:cNvPr id="12" name="Obraz 11" descr="E:\Paulina - DOKUMENTY\INWESTYCJE\Zdjęcia z inwestycji, kontroli itp\drogi lipiec 2019 powodziówki\Kowalówka Podłopień\Kowalówka 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44" y="2857496"/>
            <a:ext cx="4143404" cy="2928958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az 12" descr="E:\Paulina - DOKUMENTY\INWESTYCJE\Zdjęcia z inwestycji, kontroli itp\drogi lipiec 2019 powodziówki\Kowalówka Podłopień\IMG_20190705_09360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2857496"/>
            <a:ext cx="4214842" cy="2928958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Prostokąt 21"/>
          <p:cNvSpPr/>
          <p:nvPr/>
        </p:nvSpPr>
        <p:spPr>
          <a:xfrm>
            <a:off x="5929322" y="3643314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15" name="Prostokąt 14"/>
          <p:cNvSpPr/>
          <p:nvPr/>
        </p:nvSpPr>
        <p:spPr>
          <a:xfrm>
            <a:off x="1500166" y="3660980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857224" y="405450"/>
            <a:ext cx="8028384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</a:t>
            </a:r>
            <a:r>
              <a:rPr lang="pl-P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emont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drogi gminnej „Węglarka”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Tymbarku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endParaRPr lang="pl-PL" sz="2800" i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Prostokąt 2"/>
          <p:cNvSpPr/>
          <p:nvPr/>
        </p:nvSpPr>
        <p:spPr>
          <a:xfrm>
            <a:off x="714348" y="1176867"/>
            <a:ext cx="8136904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pl-PL" sz="2000" dirty="0" smtClean="0">
                <a:latin typeface="Sylfaen" pitchFamily="18" charset="0"/>
              </a:rPr>
              <a:t>W ramach zadania wykon</a:t>
            </a:r>
            <a:r>
              <a:rPr lang="en-US" sz="2000" dirty="0" smtClean="0">
                <a:latin typeface="Sylfaen" pitchFamily="18" charset="0"/>
              </a:rPr>
              <a:t>o</a:t>
            </a:r>
            <a:r>
              <a:rPr lang="pl-PL" sz="2000" dirty="0" smtClean="0">
                <a:latin typeface="Sylfaen" pitchFamily="18" charset="0"/>
              </a:rPr>
              <a:t> nawierzchni</a:t>
            </a:r>
            <a:r>
              <a:rPr lang="en-US" sz="2000" dirty="0" smtClean="0">
                <a:latin typeface="Sylfaen" pitchFamily="18" charset="0"/>
              </a:rPr>
              <a:t>ę</a:t>
            </a:r>
            <a:r>
              <a:rPr lang="pl-PL" sz="2000" dirty="0" smtClean="0">
                <a:latin typeface="Sylfaen" pitchFamily="18" charset="0"/>
              </a:rPr>
              <a:t> </a:t>
            </a:r>
            <a:r>
              <a:rPr lang="pl-PL" sz="2000" dirty="0" err="1" smtClean="0">
                <a:latin typeface="Sylfaen" pitchFamily="18" charset="0"/>
              </a:rPr>
              <a:t>asfaltow</a:t>
            </a:r>
            <a:r>
              <a:rPr lang="en-US" sz="2000" dirty="0" smtClean="0">
                <a:latin typeface="Sylfaen" pitchFamily="18" charset="0"/>
              </a:rPr>
              <a:t>ą</a:t>
            </a:r>
            <a:r>
              <a:rPr lang="pl-PL" sz="2000" dirty="0" smtClean="0">
                <a:latin typeface="Sylfaen" pitchFamily="18" charset="0"/>
              </a:rPr>
              <a:t> na odcinku ok. 272 m. Koszt inwestycji to ponad 119 000 zł, w tym dotacja z budżetu Województwa Małopolskiego </a:t>
            </a:r>
            <a:r>
              <a:rPr lang="en-US" sz="2000" dirty="0" smtClean="0">
                <a:latin typeface="Sylfaen" pitchFamily="18" charset="0"/>
              </a:rPr>
              <a:t>- </a:t>
            </a:r>
            <a:r>
              <a:rPr lang="pl-PL" sz="2000" dirty="0" smtClean="0">
                <a:latin typeface="Sylfaen" pitchFamily="18" charset="0"/>
              </a:rPr>
              <a:t>55 282 zł. </a:t>
            </a:r>
          </a:p>
          <a:p>
            <a:pPr algn="just"/>
            <a:r>
              <a:rPr lang="pl-PL" sz="2000" dirty="0" smtClean="0">
                <a:latin typeface="Sylfaen" pitchFamily="18" charset="0"/>
              </a:rPr>
              <a:t> </a:t>
            </a:r>
            <a:endParaRPr lang="pl-PL" sz="2000" dirty="0">
              <a:latin typeface="Sylfaen" pitchFamily="18" charset="0"/>
            </a:endParaRPr>
          </a:p>
        </p:txBody>
      </p:sp>
      <p:pic>
        <p:nvPicPr>
          <p:cNvPr id="12" name="Obraz 11" descr="E:\Paulina - DOKUMENTY\INWESTYCJE\Zdjęcia z inwestycji, kontroli itp\drogi lipiec 2019 powodziówki\Węglarka Tymbark\IMG_20190705_09233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643182"/>
            <a:ext cx="4071966" cy="3214710"/>
          </a:xfrm>
          <a:prstGeom prst="rect">
            <a:avLst/>
          </a:prstGeom>
          <a:noFill/>
          <a:ln>
            <a:noFill/>
          </a:ln>
        </p:spPr>
      </p:pic>
      <p:pic>
        <p:nvPicPr>
          <p:cNvPr id="13" name="Obraz 12" descr="E:\Paulina - DOKUMENTY\INWESTYCJE\Zdjęcia z inwestycji, kontroli itp\drogi lipiec 2019 powodziówki\Węglarka Tymbark\IMG_20190705_092522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2643182"/>
            <a:ext cx="4071966" cy="321471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Prostokąt 30"/>
          <p:cNvSpPr/>
          <p:nvPr/>
        </p:nvSpPr>
        <p:spPr>
          <a:xfrm>
            <a:off x="5857884" y="3589542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0" name="Prostokąt 29"/>
          <p:cNvSpPr/>
          <p:nvPr/>
        </p:nvSpPr>
        <p:spPr>
          <a:xfrm>
            <a:off x="1571604" y="3571876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428596" y="334012"/>
            <a:ext cx="8678768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 drogi gminnej „</a:t>
            </a:r>
            <a:r>
              <a:rPr lang="pl-PL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Jackówka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”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Piekiełku</a:t>
            </a:r>
            <a:endParaRPr lang="pl-PL" sz="22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anose="02020603050405020304" pitchFamily="18" charset="0"/>
            </a:endParaRPr>
          </a:p>
        </p:txBody>
      </p:sp>
      <p:sp>
        <p:nvSpPr>
          <p:cNvPr id="48129" name="Rectangle 1"/>
          <p:cNvSpPr>
            <a:spLocks noChangeArrowheads="1"/>
          </p:cNvSpPr>
          <p:nvPr/>
        </p:nvSpPr>
        <p:spPr bwMode="auto">
          <a:xfrm>
            <a:off x="571472" y="1214422"/>
            <a:ext cx="792961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W ramach remontu </a:t>
            </a:r>
            <a:r>
              <a:rPr kumimoji="0" lang="pl-P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wykonan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o</a:t>
            </a:r>
            <a:r>
              <a:rPr lang="en-US" sz="2000" dirty="0" smtClean="0"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nawierzchn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ię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asfaltow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ą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na długości ok. 304 m, </a:t>
            </a:r>
            <a:r>
              <a:rPr kumimoji="0" lang="pl-P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utwardzon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o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pobocza oraz </a:t>
            </a:r>
            <a:r>
              <a:rPr kumimoji="0" lang="pl-P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zamontowan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o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bariery ochronne.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  <a:ea typeface="Times New Roman" pitchFamily="18" charset="0"/>
            </a:endParaRPr>
          </a:p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Koszt inwestycji to ponad 184 000 zł, w tym 84 830 zł z budżetu Województwa Małopolskiego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.</a:t>
            </a: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</p:txBody>
      </p:sp>
      <p:pic>
        <p:nvPicPr>
          <p:cNvPr id="28" name="Obraz 27" descr="E:\Paulina - DOKUMENTY\INWESTYCJE\Zdjęcia z inwestycji, kontroli itp\drogi lipiec 2019 powodziówki\Jackówka Piekiełko\Jackówka 8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928934"/>
            <a:ext cx="4143404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29" name="Obraz 28" descr="E:\Paulina - DOKUMENTY\INWESTYCJE\Zdjęcia z inwestycji, kontroli itp\drogi lipiec 2019 powodziówki\Jackówka Piekiełko\Jackówka 3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2928934"/>
            <a:ext cx="3857652" cy="2857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5786446" y="3446666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1428728" y="3446666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729356" y="476888"/>
            <a:ext cx="784317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 drogi gminnej „Góry Rysie”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Zamieściu</a:t>
            </a:r>
            <a:endParaRPr lang="pl-PL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anose="02020603050405020304" pitchFamily="18" charset="0"/>
            </a:endParaRPr>
          </a:p>
        </p:txBody>
      </p:sp>
      <p:sp>
        <p:nvSpPr>
          <p:cNvPr id="79873" name="Rectangle 1"/>
          <p:cNvSpPr>
            <a:spLocks noChangeArrowheads="1"/>
          </p:cNvSpPr>
          <p:nvPr/>
        </p:nvSpPr>
        <p:spPr bwMode="auto">
          <a:xfrm>
            <a:off x="428596" y="1176867"/>
            <a:ext cx="8286808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algn="just" eaLnBrk="1" hangingPunct="1"/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</a:rPr>
              <a:t>W ramach zadania wykonano podbudowę z kruszywa łamanego oraz ułożono płyty ażurowe na odcinku ok. 450 m. </a:t>
            </a:r>
            <a:r>
              <a:rPr lang="en-US" sz="2000" dirty="0" smtClean="0">
                <a:solidFill>
                  <a:srgbClr val="000000"/>
                </a:solidFill>
                <a:latin typeface="Sylfaen" pitchFamily="18" charset="0"/>
                <a:ea typeface="Calibri" pitchFamily="34" charset="0"/>
              </a:rPr>
              <a:t>W</a:t>
            </a:r>
            <a:r>
              <a:rPr kumimoji="0" lang="pl-PL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artość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inwestycji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to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ponad 100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000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zł, w tym dofinansowanie </a:t>
            </a:r>
            <a:r>
              <a:rPr lang="pl-PL" sz="2000" dirty="0" smtClean="0">
                <a:latin typeface="Sylfaen" pitchFamily="18" charset="0"/>
                <a:ea typeface="Times New Roman" pitchFamily="18" charset="0"/>
              </a:rPr>
              <a:t>z budżetu Województwa Małopolskiego</a:t>
            </a:r>
            <a:r>
              <a:rPr lang="en-US" sz="2000" dirty="0" smtClean="0">
                <a:latin typeface="Sylfaen" pitchFamily="18" charset="0"/>
                <a:ea typeface="Times New Roman" pitchFamily="18" charset="0"/>
              </a:rPr>
              <a:t>.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w wysokości 79 937,00 zł.</a:t>
            </a: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</p:txBody>
      </p:sp>
      <p:pic>
        <p:nvPicPr>
          <p:cNvPr id="6" name="Obraz 5" descr="C:\Users\pkawa\Desktop\góry rysie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596" y="2786058"/>
            <a:ext cx="3857652" cy="2821774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 descr="C:\Users\pkawa\Desktop\góry rysie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2786058"/>
            <a:ext cx="3880492" cy="280321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5929322" y="3429000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1500166" y="3446666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1000100" y="428604"/>
            <a:ext cx="748474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 drogi gminnej „Ogrodowa”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Tymbarku</a:t>
            </a:r>
            <a:endParaRPr lang="pl-P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80897" name="Rectangle 1"/>
          <p:cNvSpPr>
            <a:spLocks noChangeArrowheads="1"/>
          </p:cNvSpPr>
          <p:nvPr/>
        </p:nvSpPr>
        <p:spPr bwMode="auto">
          <a:xfrm>
            <a:off x="428596" y="1285860"/>
            <a:ext cx="8358246" cy="10156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Remont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wykonano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przy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dofinansowaniu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z 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Funduszu Dróg Samorządowych</a:t>
            </a:r>
            <a:r>
              <a:rPr kumimoji="0" lang="en-US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.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Łącznie zmodernizowano blisko 600 m drogi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,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a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wartość inwestycji wyniosła ponad 364 000 zł, w tym dofinansowanie w wysokości 281 658 zł.</a:t>
            </a: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</p:txBody>
      </p:sp>
      <p:pic>
        <p:nvPicPr>
          <p:cNvPr id="6" name="Obraz 5" descr="C:\Users\pkawa\Desktop\ogrodowa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2786058"/>
            <a:ext cx="4071966" cy="2857520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 descr="C:\Users\pkawa\Desktop\ogrodowa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6" y="2786058"/>
            <a:ext cx="4071966" cy="2857520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Prostokąt 32"/>
          <p:cNvSpPr/>
          <p:nvPr/>
        </p:nvSpPr>
        <p:spPr>
          <a:xfrm>
            <a:off x="5929322" y="3429000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31" name="Prostokąt 30"/>
          <p:cNvSpPr/>
          <p:nvPr/>
        </p:nvSpPr>
        <p:spPr>
          <a:xfrm>
            <a:off x="1643042" y="3446666"/>
            <a:ext cx="3000396" cy="2339788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2" name="Prostokąt 1"/>
          <p:cNvSpPr/>
          <p:nvPr/>
        </p:nvSpPr>
        <p:spPr>
          <a:xfrm>
            <a:off x="428596" y="324129"/>
            <a:ext cx="795637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Remont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dróg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rolniczych</a:t>
            </a:r>
            <a:endParaRPr lang="pl-PL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5057" name="Rectangle 1"/>
          <p:cNvSpPr>
            <a:spLocks noChangeArrowheads="1"/>
          </p:cNvSpPr>
          <p:nvPr/>
        </p:nvSpPr>
        <p:spPr bwMode="auto">
          <a:xfrm>
            <a:off x="285720" y="1285860"/>
            <a:ext cx="8715404" cy="132343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Dzięki dofinansowaniu ze środków budżetu Województwa Małopolskiego wyremontowane zostało 425 m </a:t>
            </a: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drogi „Kurkówka” w Podłopieniu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, a także 215 m </a:t>
            </a: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drogi „Zagroda” w Zawadce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.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lang="en-US" sz="2000" dirty="0" smtClean="0">
                <a:latin typeface="Sylfaen" pitchFamily="18" charset="0"/>
                <a:ea typeface="Times New Roman" pitchFamily="18" charset="0"/>
              </a:rPr>
              <a:t>W</a:t>
            </a:r>
            <a:r>
              <a:rPr kumimoji="0" lang="pl-PL" sz="2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artość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inwestycji wyniosła ponad 213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000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en-US" sz="20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zł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,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</a:b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w tym dofinansowanie w wysokości 105 458 zł.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</p:txBody>
      </p:sp>
      <p:pic>
        <p:nvPicPr>
          <p:cNvPr id="29" name="Obraz 28" descr="E:\Paulina - DOKUMENTY\INWESTYCJE\Zdjęcia z inwestycji, kontroli itp\Kurkówka i Zagroda\Kurkówka2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5720" y="3000372"/>
            <a:ext cx="4214842" cy="2643206"/>
          </a:xfrm>
          <a:prstGeom prst="rect">
            <a:avLst/>
          </a:prstGeom>
          <a:noFill/>
          <a:ln>
            <a:noFill/>
          </a:ln>
        </p:spPr>
      </p:pic>
      <p:pic>
        <p:nvPicPr>
          <p:cNvPr id="30" name="Obraz 29" descr="C:\Users\pkawa\Desktop\zagroda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2" y="3000372"/>
            <a:ext cx="3929090" cy="2643206"/>
          </a:xfrm>
          <a:prstGeom prst="rect">
            <a:avLst/>
          </a:prstGeom>
          <a:noFill/>
          <a:ln>
            <a:noFill/>
          </a:ln>
        </p:spPr>
      </p:pic>
      <p:sp>
        <p:nvSpPr>
          <p:cNvPr id="34" name="Prostokąt 33"/>
          <p:cNvSpPr/>
          <p:nvPr/>
        </p:nvSpPr>
        <p:spPr>
          <a:xfrm>
            <a:off x="1428728" y="5929330"/>
            <a:ext cx="203453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Sylfaen" pitchFamily="18" charset="0"/>
                <a:ea typeface="Times New Roman" pitchFamily="18" charset="0"/>
              </a:rPr>
              <a:t>D</a:t>
            </a:r>
            <a:r>
              <a:rPr lang="pl-PL" b="1" dirty="0" err="1" smtClean="0">
                <a:latin typeface="Sylfaen" pitchFamily="18" charset="0"/>
                <a:ea typeface="Times New Roman" pitchFamily="18" charset="0"/>
              </a:rPr>
              <a:t>rog</a:t>
            </a:r>
            <a:r>
              <a:rPr lang="en-US" b="1" dirty="0" smtClean="0">
                <a:latin typeface="Sylfaen" pitchFamily="18" charset="0"/>
                <a:ea typeface="Times New Roman" pitchFamily="18" charset="0"/>
              </a:rPr>
              <a:t>a </a:t>
            </a:r>
            <a:r>
              <a:rPr lang="pl-PL" b="1" dirty="0" smtClean="0">
                <a:latin typeface="Sylfaen" pitchFamily="18" charset="0"/>
                <a:ea typeface="Times New Roman" pitchFamily="18" charset="0"/>
              </a:rPr>
              <a:t>„Kurkówka” </a:t>
            </a:r>
            <a:endParaRPr lang="pl-PL" dirty="0"/>
          </a:p>
        </p:txBody>
      </p:sp>
      <p:sp>
        <p:nvSpPr>
          <p:cNvPr id="35" name="Prostokąt 34"/>
          <p:cNvSpPr/>
          <p:nvPr/>
        </p:nvSpPr>
        <p:spPr>
          <a:xfrm>
            <a:off x="6000760" y="5929330"/>
            <a:ext cx="181652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b="1" dirty="0" smtClean="0">
                <a:latin typeface="Sylfaen" pitchFamily="18" charset="0"/>
                <a:ea typeface="Times New Roman" pitchFamily="18" charset="0"/>
              </a:rPr>
              <a:t>D</a:t>
            </a:r>
            <a:r>
              <a:rPr lang="pl-PL" b="1" dirty="0" err="1" smtClean="0">
                <a:latin typeface="Sylfaen" pitchFamily="18" charset="0"/>
                <a:ea typeface="Times New Roman" pitchFamily="18" charset="0"/>
              </a:rPr>
              <a:t>rog</a:t>
            </a:r>
            <a:r>
              <a:rPr lang="en-US" b="1" dirty="0" smtClean="0">
                <a:latin typeface="Sylfaen" pitchFamily="18" charset="0"/>
                <a:ea typeface="Times New Roman" pitchFamily="18" charset="0"/>
              </a:rPr>
              <a:t>a</a:t>
            </a:r>
            <a:r>
              <a:rPr lang="pl-PL" b="1" dirty="0" smtClean="0">
                <a:latin typeface="Sylfaen" pitchFamily="18" charset="0"/>
                <a:ea typeface="Times New Roman" pitchFamily="18" charset="0"/>
              </a:rPr>
              <a:t> „Zagroda” </a:t>
            </a:r>
            <a:endParaRPr lang="pl-PL" dirty="0"/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rostokąt 8"/>
          <p:cNvSpPr/>
          <p:nvPr/>
        </p:nvSpPr>
        <p:spPr>
          <a:xfrm>
            <a:off x="6286512" y="3857628"/>
            <a:ext cx="1928826" cy="2625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8" name="Prostokąt 7"/>
          <p:cNvSpPr/>
          <p:nvPr/>
        </p:nvSpPr>
        <p:spPr>
          <a:xfrm>
            <a:off x="2571736" y="3857628"/>
            <a:ext cx="1928826" cy="262554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4" name="Prostokąt 3"/>
          <p:cNvSpPr/>
          <p:nvPr/>
        </p:nvSpPr>
        <p:spPr>
          <a:xfrm>
            <a:off x="1000100" y="476888"/>
            <a:ext cx="7429552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Remont drogi gminnej „Skrzatki”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w Zamieściu</a:t>
            </a: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</a:rPr>
              <a:t> </a:t>
            </a:r>
            <a:endParaRPr lang="pl-PL" sz="2800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81921" name="Rectangle 1"/>
          <p:cNvSpPr>
            <a:spLocks noChangeArrowheads="1"/>
          </p:cNvSpPr>
          <p:nvPr/>
        </p:nvSpPr>
        <p:spPr bwMode="auto">
          <a:xfrm>
            <a:off x="571472" y="1214422"/>
            <a:ext cx="7858180" cy="7078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Sylfaen" pitchFamily="18" charset="0"/>
                <a:ea typeface="Times New Roman" pitchFamily="18" charset="0"/>
              </a:rPr>
              <a:t>Na realizację zadania Gmina Tymbark otrzymała dotację z budżetu Gminy Słopnice w wysokości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latin typeface="Sylfaen" pitchFamily="18" charset="0"/>
                <a:ea typeface="Times New Roman" pitchFamily="18" charset="0"/>
              </a:rPr>
              <a:t> 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Sylfaen" pitchFamily="18" charset="0"/>
                <a:ea typeface="Times New Roman" pitchFamily="18" charset="0"/>
              </a:rPr>
              <a:t>31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Sylfaen" pitchFamily="18" charset="0"/>
                <a:ea typeface="Times New Roman" pitchFamily="18" charset="0"/>
              </a:rPr>
              <a:t> 000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Sylfaen" pitchFamily="18" charset="0"/>
                <a:ea typeface="Times New Roman" pitchFamily="18" charset="0"/>
              </a:rPr>
              <a:t>zł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latin typeface="Sylfaen" pitchFamily="18" charset="0"/>
                <a:ea typeface="Times New Roman" pitchFamily="18" charset="0"/>
              </a:rPr>
              <a:t>.</a:t>
            </a: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latin typeface="Sylfaen" pitchFamily="18" charset="0"/>
            </a:endParaRPr>
          </a:p>
        </p:txBody>
      </p:sp>
      <p:pic>
        <p:nvPicPr>
          <p:cNvPr id="6" name="Obraz 5" descr="E:\Paulina - DOKUMENTY\INWESTYCJE\Zdjęcia z inwestycji, kontroli itp\drogi lipiec 2019 powodziówki\Skzatki Zamieście\IMG_20190606_173736.jpg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14" y="2143140"/>
            <a:ext cx="3143272" cy="4214818"/>
          </a:xfrm>
          <a:prstGeom prst="rect">
            <a:avLst/>
          </a:prstGeom>
          <a:noFill/>
          <a:ln>
            <a:noFill/>
          </a:ln>
        </p:spPr>
      </p:pic>
      <p:pic>
        <p:nvPicPr>
          <p:cNvPr id="7" name="Obraz 6" descr="E:\Paulina - DOKUMENTY\INWESTYCJE\Zdjęcia z inwestycji, kontroli itp\drogi lipiec 2019 powodziówki\Skzatki Zamieście\IMG_20190606_173711.jpg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29190" y="2143116"/>
            <a:ext cx="3143272" cy="4214842"/>
          </a:xfrm>
          <a:prstGeom prst="rect">
            <a:avLst/>
          </a:prstGeom>
          <a:noFill/>
          <a:ln>
            <a:noFill/>
          </a:ln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671546" y="214290"/>
            <a:ext cx="8686800" cy="838200"/>
          </a:xfrm>
        </p:spPr>
        <p:txBody>
          <a:bodyPr>
            <a:normAutofit/>
          </a:bodyPr>
          <a:lstStyle/>
          <a:p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  <a:reflection blurRad="12700" stA="48000" endA="300" endPos="55000" dir="5400000" sy="-90000" algn="bl" rotWithShape="0"/>
                </a:effectLst>
                <a:latin typeface="Sylfaen" pitchFamily="18" charset="0"/>
              </a:rPr>
              <a:t>Zakup nieruchomości w Zamieściu</a:t>
            </a:r>
            <a:endParaRPr lang="pl-PL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  <a:reflection blurRad="12700" stA="48000" endA="300" endPos="55000" dir="5400000" sy="-90000" algn="bl" rotWithShape="0"/>
              </a:effectLst>
              <a:latin typeface="Sylfaen" pitchFamily="18" charset="0"/>
            </a:endParaRPr>
          </a:p>
        </p:txBody>
      </p:sp>
      <p:sp>
        <p:nvSpPr>
          <p:cNvPr id="89092" name="Rectangle 4"/>
          <p:cNvSpPr>
            <a:spLocks noChangeArrowheads="1"/>
          </p:cNvSpPr>
          <p:nvPr/>
        </p:nvSpPr>
        <p:spPr bwMode="auto">
          <a:xfrm>
            <a:off x="5000628" y="2231777"/>
            <a:ext cx="4000496" cy="280076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W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2019 roku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za zgodą 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Rady Gminy Tymbark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,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nabyto nieruchomości położone </a:t>
            </a:r>
            <a:b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w Zamieściu: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działkę nr 697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o pow. 0,1018 ha za kwotę 146 000,00 zł,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tabLst/>
            </a:pP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-</a:t>
            </a:r>
            <a:r>
              <a:rPr lang="pl-PL" sz="1600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działkę 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nr 695 o pow. 0,0554 ha za kwotę 30 000,00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zł</a:t>
            </a:r>
            <a:r>
              <a:rPr lang="en-US" sz="1600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,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pl-PL" sz="1600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- </a:t>
            </a:r>
            <a:r>
              <a:rPr lang="en-US" sz="1600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b</a:t>
            </a:r>
            <a:r>
              <a:rPr kumimoji="0" lang="pl-P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udynek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- z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przyległym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parkingiem</a:t>
            </a: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en-US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i </a:t>
            </a:r>
            <a:r>
              <a:rPr kumimoji="0" lang="en-US" sz="1600" b="0" i="0" u="none" strike="noStrike" cap="none" normalizeH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działką</a:t>
            </a:r>
            <a:r>
              <a:rPr lang="en-US" sz="1600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 -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w którym mieści się Świetlica Wiejska w </a:t>
            </a:r>
            <a:r>
              <a:rPr lang="pl-PL" sz="1600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Z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amieściu </a:t>
            </a:r>
            <a:r>
              <a:rPr lang="pl-PL" sz="1600" dirty="0" smtClean="0">
                <a:latin typeface="Sylfaen" pitchFamily="18" charset="0"/>
                <a:ea typeface="Calibri" pitchFamily="34" charset="0"/>
                <a:cs typeface="Times New Roman" pitchFamily="18" charset="0"/>
              </a:rPr>
              <a:t>(</a:t>
            </a: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działka ew. nr 696)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b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</a:br>
            <a:r>
              <a:rPr kumimoji="0" lang="pl-PL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o powierzchni 1061 </a:t>
            </a:r>
            <a:r>
              <a:rPr kumimoji="0" lang="pl-PL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m²</a:t>
            </a:r>
            <a:r>
              <a:rPr kumimoji="0" lang="pl-PL" sz="16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za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kwotę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 738 000 </a:t>
            </a:r>
            <a:r>
              <a:rPr kumimoji="0" lang="en-US" sz="16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zł</a:t>
            </a:r>
            <a:r>
              <a:rPr kumimoji="0" lang="en-US" sz="1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  <a:cs typeface="Times New Roman" pitchFamily="18" charset="0"/>
              </a:rPr>
              <a:t>.</a:t>
            </a:r>
            <a:endParaRPr kumimoji="0" lang="pl-PL" sz="1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  <a:ea typeface="Calibri" pitchFamily="34" charset="0"/>
              <a:cs typeface="Times New Roman" pitchFamily="18" charset="0"/>
            </a:endParaRPr>
          </a:p>
        </p:txBody>
      </p:sp>
      <p:pic>
        <p:nvPicPr>
          <p:cNvPr id="89094" name="Picture 6" descr="C:\Users\DELL\Desktop\Lokal w Zamieściu 00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2844" y="2000240"/>
            <a:ext cx="4717856" cy="3143272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5" name="Rectangle 1"/>
          <p:cNvSpPr>
            <a:spLocks noChangeArrowheads="1"/>
          </p:cNvSpPr>
          <p:nvPr/>
        </p:nvSpPr>
        <p:spPr bwMode="auto">
          <a:xfrm>
            <a:off x="642910" y="2357430"/>
            <a:ext cx="8072494" cy="378565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Gmina</a:t>
            </a:r>
            <a:r>
              <a:rPr kumimoji="0" lang="en-US" sz="2000" b="0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Tymbark otrzymała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w/w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zadanie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dofinansowanie w ramach Regionalnego Programu Operacyjnego na lata 2014–2020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: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Regionalna Polityka energetyczna działanie 4.4 Redukcja emisji zanieczyszczeń</a:t>
            </a:r>
            <a:r>
              <a:rPr kumimoji="0" lang="en-US" sz="2000" b="0" i="1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do powietrza, </a:t>
            </a:r>
            <a:r>
              <a:rPr kumimoji="0" lang="pl-PL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poddziałanie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4.4.2. </a:t>
            </a:r>
            <a:endParaRPr kumimoji="0" lang="pl-PL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Projekt  ma na celu obniżenie poziomu niskiej emisji poprzez wymianę starych kotłów węglowych, pieców i urządzeń grzewczych 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/>
            </a:r>
            <a:b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</a:b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w indywidualnych gospodarstwach domowych na nowe ekologiczne piecie spalające paliwo gazowe lub biomasę. </a:t>
            </a:r>
            <a:endParaRPr kumimoji="0" lang="pl-P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lvl="0" algn="ctr"/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/>
            </a:r>
            <a:b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</a:b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W 2019 r. rozliczono 12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 </a:t>
            </a: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umów </a:t>
            </a:r>
            <a:r>
              <a:rPr lang="pl-PL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z mieszkańcami </a:t>
            </a: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o dofinansowanie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.</a:t>
            </a:r>
            <a:r>
              <a:rPr kumimoji="0" lang="en-US" sz="20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 </a:t>
            </a:r>
            <a:br>
              <a:rPr kumimoji="0" lang="en-US" sz="2000" b="1" i="0" u="none" strike="noStrike" cap="none" normalizeH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en-US" sz="2000" b="1" dirty="0" smtClean="0"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P</a:t>
            </a:r>
            <a:r>
              <a:rPr kumimoji="0" lang="pl-PL" sz="20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oniesione</a:t>
            </a: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 zostały koszty w wysokości 127 190 zł, </a:t>
            </a:r>
            <a: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kumimoji="0" lang="en-US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kumimoji="0" lang="pl-PL" sz="2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 kwota dofinansowania wyniosła 126 037 zł.</a:t>
            </a:r>
            <a:endParaRPr kumimoji="0" lang="pl-P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2143108" y="285728"/>
            <a:ext cx="66437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/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Wymiana kotłów na wykorzystujące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PALIWA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 </a:t>
            </a: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GAZOWE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w indywidualnych gospodarstwach domowych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na terenie Gminy Tymbark</a:t>
            </a:r>
            <a:endParaRPr lang="pl-PL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pic>
        <p:nvPicPr>
          <p:cNvPr id="82946" name="Picture 2" descr="C:\Users\DELL\Desktop\wymien-pi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0" y="0"/>
            <a:ext cx="2065830" cy="21431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969" name="Rectangle 1"/>
          <p:cNvSpPr>
            <a:spLocks noChangeArrowheads="1"/>
          </p:cNvSpPr>
          <p:nvPr/>
        </p:nvSpPr>
        <p:spPr bwMode="auto">
          <a:xfrm>
            <a:off x="785786" y="2330603"/>
            <a:ext cx="7786742" cy="36009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Gmina Tymbark otrzymała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na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w/w </a:t>
            </a:r>
            <a:r>
              <a:rPr kumimoji="0" lang="en-US" sz="2000" b="0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zadanie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dofinansowanie w ramach Regionalnego Programu Operacyjnego na lata 2014–2020</a:t>
            </a:r>
            <a:r>
              <a:rPr kumimoji="0" lang="en-US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:</a:t>
            </a: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Regionalna Polityka energetyczna działanie 4.4 Redukcja emisji zanieczyszczeń do powietrza, </a:t>
            </a:r>
            <a:r>
              <a:rPr kumimoji="0" lang="pl-PL" sz="2000" b="0" i="1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poddziałanie</a:t>
            </a:r>
            <a:r>
              <a:rPr kumimoji="0" lang="pl-PL" sz="2000" b="0" i="1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4.4.3. </a:t>
            </a:r>
            <a:endParaRPr kumimoji="0" lang="pl-PL" sz="2000" b="0" i="1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000" b="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Projekt ma na celu obniżenie poziomu niskiej emisji poprzez wymianę starych kotłów węglowych, pieców i urządzeń grzewczych w indywidualnych gospodarstwach domowych na nowe ekologiczne piecie spalające paliwo stałe. </a:t>
            </a:r>
            <a:endParaRPr kumimoji="0" lang="en-US" sz="2000" b="0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Sylfaen" pitchFamily="18" charset="0"/>
              <a:ea typeface="Calibri" pitchFamily="34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pl-PL" sz="20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W I półroczu 2019 </a:t>
            </a:r>
            <a:r>
              <a:rPr kumimoji="0" lang="pl-PL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r</a:t>
            </a:r>
            <a:r>
              <a:rPr kumimoji="0" lang="en-US" sz="2400" b="1" i="0" u="none" strike="noStrike" cap="none" normalizeH="0" baseline="0" dirty="0" err="1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oku</a:t>
            </a:r>
            <a:r>
              <a:rPr kumimoji="0" lang="pl-PL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 zlecone zostało </a:t>
            </a:r>
            <a: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/>
            </a:r>
            <a:br>
              <a:rPr kumimoji="0" lang="en-US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</a:br>
            <a:r>
              <a:rPr kumimoji="0" lang="pl-PL" sz="24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Sylfaen" pitchFamily="18" charset="0"/>
                <a:ea typeface="Calibri" pitchFamily="34" charset="0"/>
              </a:rPr>
              <a:t>wykonanie audytów energetycznych.</a:t>
            </a:r>
            <a:endParaRPr kumimoji="0" lang="pl-PL" sz="24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1571604" y="228407"/>
            <a:ext cx="7572428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/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Wymiana kotłów na wykorzystujące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PALIWA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 </a:t>
            </a: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 STAŁE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w indywidualnych gospodarstwach domowych </a:t>
            </a:r>
            <a: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lang="en-US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pl-PL" sz="24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na terenie Gminy Tymbark</a:t>
            </a:r>
            <a:endParaRPr lang="pl-PL" sz="2400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pic>
        <p:nvPicPr>
          <p:cNvPr id="6" name="Picture 2" descr="C:\Users\DELL\Desktop\wymien-piec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840" y="0"/>
            <a:ext cx="2065830" cy="2143140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4993" name="Rectangle 1"/>
          <p:cNvSpPr>
            <a:spLocks noChangeArrowheads="1"/>
          </p:cNvSpPr>
          <p:nvPr/>
        </p:nvSpPr>
        <p:spPr bwMode="auto">
          <a:xfrm>
            <a:off x="928662" y="1975553"/>
            <a:ext cx="7429552" cy="28107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400" i="0" u="none" strike="noStrike" cap="none" normalizeH="0" baseline="0" dirty="0" smtClean="0">
                <a:ln>
                  <a:noFill/>
                </a:ln>
                <a:effectLst/>
                <a:latin typeface="Sylfaen" pitchFamily="18" charset="0"/>
                <a:ea typeface="Calibri" pitchFamily="34" charset="0"/>
              </a:rPr>
              <a:t>W ramach zadania wykonano dokumentację projektową budowy chodnika wzdłuż drogi krajowej nr 28 Zator – Granica Państwa w miejscowości Tymbark i Podłopień. Łączna wartość nakładów poniesionych w 2019 r. wynosi 134 486,20 zł.</a:t>
            </a:r>
            <a:endParaRPr kumimoji="0" lang="pl-PL" sz="2400" i="0" u="none" strike="noStrike" cap="none" normalizeH="0" baseline="0" dirty="0" smtClean="0">
              <a:ln>
                <a:noFill/>
              </a:ln>
              <a:effectLst/>
              <a:latin typeface="Sylfaen" pitchFamily="18" charset="0"/>
            </a:endParaRPr>
          </a:p>
        </p:txBody>
      </p:sp>
      <p:sp>
        <p:nvSpPr>
          <p:cNvPr id="5" name="Prostokąt 4"/>
          <p:cNvSpPr/>
          <p:nvPr/>
        </p:nvSpPr>
        <p:spPr>
          <a:xfrm>
            <a:off x="500034" y="142852"/>
            <a:ext cx="828680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eaLnBrk="1" hangingPunct="1"/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Budowa chodnika przy drodze krajowej nr 28 </a:t>
            </a: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lang="pl-PL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w miejscowości Tymbark oraz Podłopień</a:t>
            </a:r>
            <a:endParaRPr lang="pl-PL" sz="28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041" name="Rectangle 1"/>
          <p:cNvSpPr>
            <a:spLocks noChangeArrowheads="1"/>
          </p:cNvSpPr>
          <p:nvPr/>
        </p:nvSpPr>
        <p:spPr bwMode="auto">
          <a:xfrm>
            <a:off x="3780068" y="71414"/>
            <a:ext cx="372089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28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Kontrole palenisk </a:t>
            </a:r>
            <a:r>
              <a:rPr kumimoji="0" lang="en-US" sz="28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/>
            </a:r>
            <a:br>
              <a:rPr kumimoji="0" lang="en-US" sz="28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</a:br>
            <a:r>
              <a:rPr kumimoji="0" lang="pl-PL" sz="28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i uchwała </a:t>
            </a:r>
            <a:r>
              <a:rPr kumimoji="0" lang="pl-PL" sz="2800" b="1" i="0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antysmogowa</a:t>
            </a:r>
            <a:endParaRPr kumimoji="0" lang="pl-PL" sz="28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pic>
        <p:nvPicPr>
          <p:cNvPr id="87042" name="Picture 2" descr="C:\Users\DELL\Desktop\85e5f1745fc2b41130ab3956f3e5af1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3075325" cy="2214554"/>
          </a:xfrm>
          <a:prstGeom prst="rect">
            <a:avLst/>
          </a:prstGeom>
          <a:noFill/>
        </p:spPr>
      </p:pic>
      <p:sp>
        <p:nvSpPr>
          <p:cNvPr id="87043" name="Rectangle 3"/>
          <p:cNvSpPr>
            <a:spLocks noChangeArrowheads="1"/>
          </p:cNvSpPr>
          <p:nvPr/>
        </p:nvSpPr>
        <p:spPr bwMode="auto">
          <a:xfrm>
            <a:off x="571472" y="2143116"/>
            <a:ext cx="8143932" cy="45166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Calibri" pitchFamily="34" charset="0"/>
              <a:cs typeface="Arial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</a:rPr>
              <a:t>Obowiązek ten został nałożony na wszystkie gminy z terenu województwa małopolskiego przez Sejmik Województwa Małopolskiego</a:t>
            </a:r>
            <a:r>
              <a:rPr kumimoji="0" lang="en-US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Calibri" pitchFamily="34" charset="0"/>
              </a:rPr>
              <a:t>.</a:t>
            </a:r>
            <a:endParaRPr kumimoji="0" lang="pl-PL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  <a:ea typeface="Times New Roma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Zakres kontroli obejmuje przede wszystkim:</a:t>
            </a:r>
            <a:endParaRPr kumimoji="0" lang="pl-PL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sprawdzenie przestrzegania zapisów uchwały </a:t>
            </a:r>
            <a:r>
              <a:rPr kumimoji="0" lang="pl-PL" sz="19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antysmogowej</a:t>
            </a:r>
            <a:r>
              <a:rPr kumimoji="0" lang="pl-PL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,</a:t>
            </a:r>
            <a:endParaRPr kumimoji="0" lang="pl-PL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  <a:ea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weryfikację zakazu spalania odpadów,</a:t>
            </a:r>
            <a:endParaRPr kumimoji="0" lang="pl-PL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  <a:ea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kontrole urządzenia grzewczego,</a:t>
            </a:r>
            <a:endParaRPr kumimoji="0" lang="pl-PL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  <a:ea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5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tabLst/>
            </a:pPr>
            <a:r>
              <a:rPr kumimoji="0" lang="en-US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 </a:t>
            </a:r>
            <a:r>
              <a:rPr kumimoji="0" lang="pl-PL" sz="19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Sylfaen" pitchFamily="18" charset="0"/>
                <a:ea typeface="Times New Roman" pitchFamily="18" charset="0"/>
              </a:rPr>
              <a:t>kontrole stosowanego paliwa.</a:t>
            </a:r>
            <a:endParaRPr kumimoji="0" lang="pl-PL" sz="19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Sylfaen" pitchFamily="18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900" b="1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ea typeface="Calibri" pitchFamily="34" charset="0"/>
            </a:endParaRPr>
          </a:p>
          <a:p>
            <a:pPr marL="0" marR="0" lvl="0" indent="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pl-PL" sz="1900" b="1" i="0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ea typeface="Calibri" pitchFamily="34" charset="0"/>
              </a:rPr>
              <a:t>Prowadzenie kontroli jest obowiązkiem gmin wynikającym z zapisów Programu Ochrony Powietrza, a brak przeprowadzania kontroli może skutkować nałożeniem na gminy kary w wysokości do 500 000 zł.</a:t>
            </a:r>
            <a:endParaRPr kumimoji="0" lang="pl-PL" sz="1900" b="0" i="0" strike="noStrike" cap="none" normalizeH="0" baseline="0" dirty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</a:endParaRPr>
          </a:p>
        </p:txBody>
      </p:sp>
      <p:sp>
        <p:nvSpPr>
          <p:cNvPr id="8" name="Prostokąt 7"/>
          <p:cNvSpPr/>
          <p:nvPr/>
        </p:nvSpPr>
        <p:spPr>
          <a:xfrm>
            <a:off x="3214678" y="1085663"/>
            <a:ext cx="5643602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 eaLnBrk="1" hangingPunct="1"/>
            <a:r>
              <a:rPr lang="pl-PL" b="1" dirty="0" smtClean="0">
                <a:latin typeface="Sylfaen" pitchFamily="18" charset="0"/>
                <a:ea typeface="Calibri" pitchFamily="34" charset="0"/>
              </a:rPr>
              <a:t>Od grudnia 2019 r. na terenie naszej gminy rozpoczęły się kontrole palenisk domowych pod kątem przestrzegania zakazu spalania odpadów i wymogów określonych </a:t>
            </a:r>
            <a:r>
              <a:rPr lang="en-US" b="1" dirty="0" smtClean="0">
                <a:latin typeface="Sylfaen" pitchFamily="18" charset="0"/>
                <a:ea typeface="Calibri" pitchFamily="34" charset="0"/>
              </a:rPr>
              <a:t/>
            </a:r>
            <a:br>
              <a:rPr lang="en-US" b="1" dirty="0" smtClean="0">
                <a:latin typeface="Sylfaen" pitchFamily="18" charset="0"/>
                <a:ea typeface="Calibri" pitchFamily="34" charset="0"/>
              </a:rPr>
            </a:br>
            <a:r>
              <a:rPr lang="pl-PL" b="1" dirty="0" smtClean="0">
                <a:latin typeface="Sylfaen" pitchFamily="18" charset="0"/>
                <a:ea typeface="Calibri" pitchFamily="34" charset="0"/>
              </a:rPr>
              <a:t>w uchwale </a:t>
            </a:r>
            <a:r>
              <a:rPr lang="pl-PL" b="1" dirty="0" err="1" smtClean="0">
                <a:latin typeface="Sylfaen" pitchFamily="18" charset="0"/>
                <a:ea typeface="Calibri" pitchFamily="34" charset="0"/>
              </a:rPr>
              <a:t>antysmogowej</a:t>
            </a:r>
            <a:r>
              <a:rPr lang="pl-PL" b="1" dirty="0" smtClean="0">
                <a:latin typeface="Sylfaen" pitchFamily="18" charset="0"/>
                <a:ea typeface="Calibri" pitchFamily="34" charset="0"/>
              </a:rPr>
              <a:t>.</a:t>
            </a:r>
            <a:endParaRPr lang="pl-PL" sz="1050" b="1" dirty="0" smtClean="0">
              <a:latin typeface="Sylfaen" pitchFamily="18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ole tekstowe 3"/>
          <p:cNvSpPr txBox="1"/>
          <p:nvPr/>
        </p:nvSpPr>
        <p:spPr>
          <a:xfrm>
            <a:off x="251520" y="428604"/>
            <a:ext cx="8678198" cy="67095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 eaLnBrk="1" hangingPunct="1">
              <a:defRPr/>
            </a:pP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ŁĄCZNA WARTOŚĆ ZADAŃ INWESTYCYJNYCH </a:t>
            </a:r>
            <a:endParaRPr lang="pl-PL" sz="36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ZREALIZOWANYCH W </a:t>
            </a:r>
            <a:r>
              <a:rPr lang="pl-PL" sz="3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ROKU 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201</a:t>
            </a:r>
            <a:r>
              <a:rPr lang="en-US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9</a:t>
            </a:r>
            <a:r>
              <a:rPr lang="pl-PL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:</a:t>
            </a:r>
            <a:endParaRPr lang="pl-PL" sz="3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endParaRPr lang="pl-PL" sz="44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itchFamily="18" charset="0"/>
            </a:endParaRPr>
          </a:p>
          <a:p>
            <a:pPr algn="ctr" eaLnBrk="1" hangingPunct="1">
              <a:defRPr/>
            </a:pPr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1</a:t>
            </a:r>
            <a:r>
              <a:rPr lang="pl-PL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905</a:t>
            </a:r>
            <a:r>
              <a:rPr lang="pl-PL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861</a:t>
            </a:r>
            <a:r>
              <a:rPr lang="pl-PL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,</a:t>
            </a:r>
            <a:r>
              <a:rPr lang="en-US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3</a:t>
            </a:r>
            <a:r>
              <a:rPr lang="pl-PL" sz="7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3 zł</a:t>
            </a:r>
            <a:endParaRPr lang="en-US" sz="7200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itchFamily="18" charset="0"/>
            </a:endParaRPr>
          </a:p>
          <a:p>
            <a:pPr algn="just" eaLnBrk="1" hangingPunct="1">
              <a:defRPr/>
            </a:pPr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w tym dotacje przekazane na cele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inwestycyjne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:</a:t>
            </a:r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221 341,15 </a:t>
            </a:r>
            <a:r>
              <a:rPr lang="pl-PL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zł</a:t>
            </a:r>
            <a:r>
              <a:rPr lang="en-US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: 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n-US" sz="28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zakup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samochodu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dla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OSP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Tymbark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- 23 000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zł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,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zakup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nożyc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hydraulicznych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dla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OSP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Podłopień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– 17 000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zł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,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zakup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samochodu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dla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policji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- 16 000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zł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,</a:t>
            </a:r>
          </a:p>
          <a:p>
            <a:pPr algn="just" eaLnBrk="1" hangingPunct="1">
              <a:buFont typeface="Arial" pitchFamily="34" charset="0"/>
              <a:buChar char="•"/>
              <a:defRPr/>
            </a:pP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dopłata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do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wymiany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pieców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 - 165 341,15 </a:t>
            </a:r>
            <a:r>
              <a:rPr lang="en-US" sz="2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zł</a:t>
            </a:r>
            <a:r>
              <a:rPr lang="en-US" sz="2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Sylfaen" pitchFamily="18" charset="0"/>
                <a:cs typeface="Times New Roman" pitchFamily="18" charset="0"/>
              </a:rPr>
              <a:t>.</a:t>
            </a:r>
            <a:endParaRPr lang="pl-PL" sz="2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Sylfaen" pitchFamily="18" charset="0"/>
              <a:cs typeface="Times New Roman" pitchFamily="18" charset="0"/>
            </a:endParaRPr>
          </a:p>
          <a:p>
            <a:pPr eaLnBrk="1" hangingPunct="1">
              <a:defRPr/>
            </a:pPr>
            <a:endParaRPr lang="pl-PL" dirty="0">
              <a:latin typeface="Sylfaen" pitchFamily="18" charset="0"/>
              <a:cs typeface="Arial" charset="0"/>
            </a:endParaRPr>
          </a:p>
          <a:p>
            <a:pPr eaLnBrk="1" hangingPunct="1">
              <a:defRPr/>
            </a:pPr>
            <a:endParaRPr lang="pl-PL" dirty="0">
              <a:latin typeface="Sylfaen" pitchFamily="18" charset="0"/>
              <a:cs typeface="Arial" charset="0"/>
            </a:endParaRPr>
          </a:p>
        </p:txBody>
      </p:sp>
    </p:spTree>
  </p:cSld>
  <p:clrMapOvr>
    <a:masterClrMapping/>
  </p:clrMapOvr>
  <p:transition spd="slow">
    <p:wipe dir="r"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Wędrówka">
  <a:themeElements>
    <a:clrScheme name="Wędrówka">
      <a:dk1>
        <a:sysClr val="windowText" lastClr="000000"/>
      </a:dk1>
      <a:lt1>
        <a:sysClr val="window" lastClr="FFFFFF"/>
      </a:lt1>
      <a:dk2>
        <a:srgbClr val="4E3B30"/>
      </a:dk2>
      <a:lt2>
        <a:srgbClr val="FBEEC9"/>
      </a:lt2>
      <a:accent1>
        <a:srgbClr val="F0A22E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Wędrówk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Wędrówk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Pakiet 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10487</TotalTime>
  <Words>669</Words>
  <Application>Microsoft Office PowerPoint</Application>
  <PresentationFormat>Pokaz na ekranie (4:3)</PresentationFormat>
  <Paragraphs>71</Paragraphs>
  <Slides>16</Slides>
  <Notes>7</Notes>
  <HiddenSlides>0</HiddenSlides>
  <MMClips>0</MMClips>
  <ScaleCrop>false</ScaleCrop>
  <HeadingPairs>
    <vt:vector size="6" baseType="variant">
      <vt:variant>
        <vt:lpstr>Używane czcionki</vt:lpstr>
      </vt:variant>
      <vt:variant>
        <vt:i4>8</vt:i4>
      </vt:variant>
      <vt:variant>
        <vt:lpstr>Motyw</vt:lpstr>
      </vt:variant>
      <vt:variant>
        <vt:i4>1</vt:i4>
      </vt:variant>
      <vt:variant>
        <vt:lpstr>Tytuły slajdów</vt:lpstr>
      </vt:variant>
      <vt:variant>
        <vt:i4>16</vt:i4>
      </vt:variant>
    </vt:vector>
  </HeadingPairs>
  <TitlesOfParts>
    <vt:vector size="25" baseType="lpstr">
      <vt:lpstr>Arial</vt:lpstr>
      <vt:lpstr>Arial Black</vt:lpstr>
      <vt:lpstr>Calibri</vt:lpstr>
      <vt:lpstr>Franklin Gothic Book</vt:lpstr>
      <vt:lpstr>Franklin Gothic Medium</vt:lpstr>
      <vt:lpstr>Sylfaen</vt:lpstr>
      <vt:lpstr>Times New Roman</vt:lpstr>
      <vt:lpstr>Wingdings 2</vt:lpstr>
      <vt:lpstr>Wędrówka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  <vt:lpstr>Zakup nieruchomości w Zamieściu</vt:lpstr>
      <vt:lpstr>Prezentacja programu PowerPoint</vt:lpstr>
      <vt:lpstr>Prezentacja programu PowerPoint</vt:lpstr>
      <vt:lpstr>Prezentacja programu PowerPoint</vt:lpstr>
      <vt:lpstr>Prezentacja programu PowerPoint</vt:lpstr>
      <vt:lpstr>Prezentacja programu PowerPoint</vt:lpstr>
    </vt:vector>
  </TitlesOfParts>
  <Company>Urząd Gminy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Slajd 1</dc:title>
  <dc:creator>UG TYMBARK</dc:creator>
  <cp:lastModifiedBy>k.urbanska@tymbark.pl</cp:lastModifiedBy>
  <cp:revision>830</cp:revision>
  <cp:lastPrinted>2018-02-09T12:09:24Z</cp:lastPrinted>
  <dcterms:created xsi:type="dcterms:W3CDTF">2014-09-29T10:31:54Z</dcterms:created>
  <dcterms:modified xsi:type="dcterms:W3CDTF">2020-03-11T08:13:26Z</dcterms:modified>
</cp:coreProperties>
</file>