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Default Extension="gif" ContentType="image/gif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4">
  <p:sldMasterIdLst>
    <p:sldMasterId id="2147485181" r:id="rId1"/>
  </p:sldMasterIdLst>
  <p:notesMasterIdLst>
    <p:notesMasterId r:id="rId25"/>
  </p:notesMasterIdLst>
  <p:sldIdLst>
    <p:sldId id="517" r:id="rId2"/>
    <p:sldId id="608" r:id="rId3"/>
    <p:sldId id="609" r:id="rId4"/>
    <p:sldId id="610" r:id="rId5"/>
    <p:sldId id="611" r:id="rId6"/>
    <p:sldId id="612" r:id="rId7"/>
    <p:sldId id="613" r:id="rId8"/>
    <p:sldId id="615" r:id="rId9"/>
    <p:sldId id="616" r:id="rId10"/>
    <p:sldId id="617" r:id="rId11"/>
    <p:sldId id="618" r:id="rId12"/>
    <p:sldId id="620" r:id="rId13"/>
    <p:sldId id="619" r:id="rId14"/>
    <p:sldId id="621" r:id="rId15"/>
    <p:sldId id="622" r:id="rId16"/>
    <p:sldId id="623" r:id="rId17"/>
    <p:sldId id="624" r:id="rId18"/>
    <p:sldId id="626" r:id="rId19"/>
    <p:sldId id="627" r:id="rId20"/>
    <p:sldId id="628" r:id="rId21"/>
    <p:sldId id="629" r:id="rId22"/>
    <p:sldId id="595" r:id="rId23"/>
    <p:sldId id="479" r:id="rId24"/>
  </p:sldIdLst>
  <p:sldSz cx="9144000" cy="6858000" type="screen4x3"/>
  <p:notesSz cx="6797675" cy="9926638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51352F"/>
    <a:srgbClr val="333333"/>
    <a:srgbClr val="5F5F5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0074" autoAdjust="0"/>
    <p:restoredTop sz="96416" autoAdjust="0"/>
  </p:normalViewPr>
  <p:slideViewPr>
    <p:cSldViewPr>
      <p:cViewPr varScale="1">
        <p:scale>
          <a:sx n="83" d="100"/>
          <a:sy n="83" d="100"/>
        </p:scale>
        <p:origin x="-810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73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-1146"/>
    </p:cViewPr>
  </p:sorterViewPr>
  <p:notesViewPr>
    <p:cSldViewPr>
      <p:cViewPr varScale="1">
        <p:scale>
          <a:sx n="81" d="100"/>
          <a:sy n="81" d="100"/>
        </p:scale>
        <p:origin x="2856" y="96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fld id="{DABB9940-7955-4376-BE0D-7F0D0A4B305F}" type="datetimeFigureOut">
              <a:rPr lang="pl-PL"/>
              <a:pPr>
                <a:defRPr/>
              </a:pPr>
              <a:t>22.02.2021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smtClean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65012BB4-56A3-4265-A8F9-44673D7299F7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024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1F8A720-C6C9-41A5-B546-F9DEC1D1CB74}" type="slidenum">
              <a:rPr lang="pl-PL" altLang="pl-PL" smtClean="0"/>
              <a:pPr/>
              <a:t>1</a:t>
            </a:fld>
            <a:endParaRPr lang="pl-PL" altLang="pl-PL" smtClean="0"/>
          </a:p>
        </p:txBody>
      </p:sp>
    </p:spTree>
    <p:extLst>
      <p:ext uri="{BB962C8B-B14F-4D97-AF65-F5344CB8AC3E}">
        <p14:creationId xmlns:p14="http://schemas.microsoft.com/office/powerpoint/2010/main" xmlns="" val="11252312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024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1F8A720-C6C9-41A5-B546-F9DEC1D1CB74}" type="slidenum">
              <a:rPr lang="pl-PL" altLang="pl-PL" smtClean="0"/>
              <a:pPr/>
              <a:t>2</a:t>
            </a:fld>
            <a:endParaRPr lang="pl-PL" altLang="pl-PL" smtClean="0"/>
          </a:p>
        </p:txBody>
      </p:sp>
    </p:spTree>
    <p:extLst>
      <p:ext uri="{BB962C8B-B14F-4D97-AF65-F5344CB8AC3E}">
        <p14:creationId xmlns:p14="http://schemas.microsoft.com/office/powerpoint/2010/main" xmlns="" val="11252312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024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1F8A720-C6C9-41A5-B546-F9DEC1D1CB74}" type="slidenum">
              <a:rPr lang="pl-PL" altLang="pl-PL" smtClean="0"/>
              <a:pPr/>
              <a:t>3</a:t>
            </a:fld>
            <a:endParaRPr lang="pl-PL" altLang="pl-PL" smtClean="0"/>
          </a:p>
        </p:txBody>
      </p:sp>
    </p:spTree>
    <p:extLst>
      <p:ext uri="{BB962C8B-B14F-4D97-AF65-F5344CB8AC3E}">
        <p14:creationId xmlns:p14="http://schemas.microsoft.com/office/powerpoint/2010/main" xmlns="" val="11252312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024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1F8A720-C6C9-41A5-B546-F9DEC1D1CB74}" type="slidenum">
              <a:rPr lang="pl-PL" altLang="pl-PL" smtClean="0"/>
              <a:pPr/>
              <a:t>4</a:t>
            </a:fld>
            <a:endParaRPr lang="pl-PL" altLang="pl-PL" smtClean="0"/>
          </a:p>
        </p:txBody>
      </p:sp>
    </p:spTree>
    <p:extLst>
      <p:ext uri="{BB962C8B-B14F-4D97-AF65-F5344CB8AC3E}">
        <p14:creationId xmlns:p14="http://schemas.microsoft.com/office/powerpoint/2010/main" xmlns="" val="11252312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024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1F8A720-C6C9-41A5-B546-F9DEC1D1CB74}" type="slidenum">
              <a:rPr lang="pl-PL" altLang="pl-PL" smtClean="0"/>
              <a:pPr/>
              <a:t>5</a:t>
            </a:fld>
            <a:endParaRPr lang="pl-PL" altLang="pl-PL" smtClean="0"/>
          </a:p>
        </p:txBody>
      </p:sp>
    </p:spTree>
    <p:extLst>
      <p:ext uri="{BB962C8B-B14F-4D97-AF65-F5344CB8AC3E}">
        <p14:creationId xmlns:p14="http://schemas.microsoft.com/office/powerpoint/2010/main" xmlns="" val="11252312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024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1F8A720-C6C9-41A5-B546-F9DEC1D1CB74}" type="slidenum">
              <a:rPr lang="pl-PL" altLang="pl-PL" smtClean="0"/>
              <a:pPr/>
              <a:t>6</a:t>
            </a:fld>
            <a:endParaRPr lang="pl-PL" altLang="pl-PL" smtClean="0"/>
          </a:p>
        </p:txBody>
      </p:sp>
    </p:spTree>
    <p:extLst>
      <p:ext uri="{BB962C8B-B14F-4D97-AF65-F5344CB8AC3E}">
        <p14:creationId xmlns:p14="http://schemas.microsoft.com/office/powerpoint/2010/main" xmlns="" val="1125231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024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1F8A720-C6C9-41A5-B546-F9DEC1D1CB74}" type="slidenum">
              <a:rPr lang="pl-PL" altLang="pl-PL" smtClean="0"/>
              <a:pPr/>
              <a:t>7</a:t>
            </a:fld>
            <a:endParaRPr lang="pl-PL" altLang="pl-PL" smtClean="0"/>
          </a:p>
        </p:txBody>
      </p:sp>
    </p:spTree>
    <p:extLst>
      <p:ext uri="{BB962C8B-B14F-4D97-AF65-F5344CB8AC3E}">
        <p14:creationId xmlns:p14="http://schemas.microsoft.com/office/powerpoint/2010/main" xmlns="" val="11252312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024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1F8A720-C6C9-41A5-B546-F9DEC1D1CB74}" type="slidenum">
              <a:rPr lang="pl-PL" altLang="pl-PL" smtClean="0"/>
              <a:pPr/>
              <a:t>9</a:t>
            </a:fld>
            <a:endParaRPr lang="pl-PL" altLang="pl-PL" smtClean="0"/>
          </a:p>
        </p:txBody>
      </p:sp>
    </p:spTree>
    <p:extLst>
      <p:ext uri="{BB962C8B-B14F-4D97-AF65-F5344CB8AC3E}">
        <p14:creationId xmlns:p14="http://schemas.microsoft.com/office/powerpoint/2010/main" xmlns="" val="11252312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024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1F8A720-C6C9-41A5-B546-F9DEC1D1CB74}" type="slidenum">
              <a:rPr lang="pl-PL" altLang="pl-PL" smtClean="0"/>
              <a:pPr/>
              <a:t>10</a:t>
            </a:fld>
            <a:endParaRPr lang="pl-PL" altLang="pl-PL" smtClean="0"/>
          </a:p>
        </p:txBody>
      </p:sp>
    </p:spTree>
    <p:extLst>
      <p:ext uri="{BB962C8B-B14F-4D97-AF65-F5344CB8AC3E}">
        <p14:creationId xmlns:p14="http://schemas.microsoft.com/office/powerpoint/2010/main" xmlns="" val="11252312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024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1F8A720-C6C9-41A5-B546-F9DEC1D1CB74}" type="slidenum">
              <a:rPr lang="pl-PL" altLang="pl-PL" smtClean="0"/>
              <a:pPr/>
              <a:t>11</a:t>
            </a:fld>
            <a:endParaRPr lang="pl-PL" altLang="pl-PL" smtClean="0"/>
          </a:p>
        </p:txBody>
      </p:sp>
    </p:spTree>
    <p:extLst>
      <p:ext uri="{BB962C8B-B14F-4D97-AF65-F5344CB8AC3E}">
        <p14:creationId xmlns:p14="http://schemas.microsoft.com/office/powerpoint/2010/main" xmlns="" val="11252312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024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1F8A720-C6C9-41A5-B546-F9DEC1D1CB74}" type="slidenum">
              <a:rPr lang="pl-PL" altLang="pl-PL" smtClean="0"/>
              <a:pPr/>
              <a:t>12</a:t>
            </a:fld>
            <a:endParaRPr lang="pl-PL" altLang="pl-PL" smtClean="0"/>
          </a:p>
        </p:txBody>
      </p:sp>
    </p:spTree>
    <p:extLst>
      <p:ext uri="{BB962C8B-B14F-4D97-AF65-F5344CB8AC3E}">
        <p14:creationId xmlns:p14="http://schemas.microsoft.com/office/powerpoint/2010/main" xmlns="" val="11252312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024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1F8A720-C6C9-41A5-B546-F9DEC1D1CB74}" type="slidenum">
              <a:rPr lang="pl-PL" altLang="pl-PL" smtClean="0"/>
              <a:pPr/>
              <a:t>13</a:t>
            </a:fld>
            <a:endParaRPr lang="pl-PL" altLang="pl-PL" smtClean="0"/>
          </a:p>
        </p:txBody>
      </p:sp>
    </p:spTree>
    <p:extLst>
      <p:ext uri="{BB962C8B-B14F-4D97-AF65-F5344CB8AC3E}">
        <p14:creationId xmlns:p14="http://schemas.microsoft.com/office/powerpoint/2010/main" xmlns="" val="11252312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024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1F8A720-C6C9-41A5-B546-F9DEC1D1CB74}" type="slidenum">
              <a:rPr lang="pl-PL" altLang="pl-PL" smtClean="0"/>
              <a:pPr/>
              <a:t>14</a:t>
            </a:fld>
            <a:endParaRPr lang="pl-PL" altLang="pl-PL" smtClean="0"/>
          </a:p>
        </p:txBody>
      </p:sp>
    </p:spTree>
    <p:extLst>
      <p:ext uri="{BB962C8B-B14F-4D97-AF65-F5344CB8AC3E}">
        <p14:creationId xmlns:p14="http://schemas.microsoft.com/office/powerpoint/2010/main" xmlns="" val="11252312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024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1F8A720-C6C9-41A5-B546-F9DEC1D1CB74}" type="slidenum">
              <a:rPr lang="pl-PL" altLang="pl-PL" smtClean="0"/>
              <a:pPr/>
              <a:t>15</a:t>
            </a:fld>
            <a:endParaRPr lang="pl-PL" altLang="pl-PL" smtClean="0"/>
          </a:p>
        </p:txBody>
      </p:sp>
    </p:spTree>
    <p:extLst>
      <p:ext uri="{BB962C8B-B14F-4D97-AF65-F5344CB8AC3E}">
        <p14:creationId xmlns:p14="http://schemas.microsoft.com/office/powerpoint/2010/main" xmlns="" val="11252312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024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1F8A720-C6C9-41A5-B546-F9DEC1D1CB74}" type="slidenum">
              <a:rPr lang="pl-PL" altLang="pl-PL" smtClean="0"/>
              <a:pPr/>
              <a:t>16</a:t>
            </a:fld>
            <a:endParaRPr lang="pl-PL" altLang="pl-PL" smtClean="0"/>
          </a:p>
        </p:txBody>
      </p:sp>
    </p:spTree>
    <p:extLst>
      <p:ext uri="{BB962C8B-B14F-4D97-AF65-F5344CB8AC3E}">
        <p14:creationId xmlns:p14="http://schemas.microsoft.com/office/powerpoint/2010/main" xmlns="" val="11252312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024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1F8A720-C6C9-41A5-B546-F9DEC1D1CB74}" type="slidenum">
              <a:rPr lang="pl-PL" altLang="pl-PL" smtClean="0"/>
              <a:pPr/>
              <a:t>17</a:t>
            </a:fld>
            <a:endParaRPr lang="pl-PL" altLang="pl-PL" smtClean="0"/>
          </a:p>
        </p:txBody>
      </p:sp>
    </p:spTree>
    <p:extLst>
      <p:ext uri="{BB962C8B-B14F-4D97-AF65-F5344CB8AC3E}">
        <p14:creationId xmlns:p14="http://schemas.microsoft.com/office/powerpoint/2010/main" xmlns="" val="112523126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024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1F8A720-C6C9-41A5-B546-F9DEC1D1CB74}" type="slidenum">
              <a:rPr lang="pl-PL" altLang="pl-PL" smtClean="0"/>
              <a:pPr/>
              <a:t>21</a:t>
            </a:fld>
            <a:endParaRPr lang="pl-PL" altLang="pl-PL" smtClean="0"/>
          </a:p>
        </p:txBody>
      </p:sp>
    </p:spTree>
    <p:extLst>
      <p:ext uri="{BB962C8B-B14F-4D97-AF65-F5344CB8AC3E}">
        <p14:creationId xmlns:p14="http://schemas.microsoft.com/office/powerpoint/2010/main" xmlns="" val="11252312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rójkąt prostokątny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ytuł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7" name="Podtytuł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grpSp>
        <p:nvGrpSpPr>
          <p:cNvPr id="2" name="Grup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Dowolny kształt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Dowolny kształt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Dowolny kształt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Łącznik prosty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Symbol zastępczy daty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A1BAA000-F9A7-4034-BD68-1510BC684BBE}" type="datetimeFigureOut">
              <a:rPr lang="pl-PL" smtClean="0"/>
              <a:pPr>
                <a:defRPr/>
              </a:pPr>
              <a:t>22.02.2021</a:t>
            </a:fld>
            <a:endParaRPr lang="pl-PL"/>
          </a:p>
        </p:txBody>
      </p:sp>
      <p:sp>
        <p:nvSpPr>
          <p:cNvPr id="19" name="Symbol zastępczy stopki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27" name="Symbol zastępczy numeru slajd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C18C01F7-51C6-4582-B92B-8C27EB9D5E5F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DAC90BC-0C73-41A9-995A-6EA4AE9C72A7}" type="datetimeFigureOut">
              <a:rPr lang="pl-PL" smtClean="0"/>
              <a:pPr>
                <a:defRPr/>
              </a:pPr>
              <a:t>22.02.2021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304E6AB-4C46-48F7-9017-C1EA862C8F8E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96910EB-C07A-4179-B202-03044903C4BC}" type="datetimeFigureOut">
              <a:rPr lang="pl-PL" smtClean="0"/>
              <a:pPr>
                <a:defRPr/>
              </a:pPr>
              <a:t>22.02.2021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2F243A1-B550-4E68-BC3D-02C1B587DF1D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  <p:sp>
        <p:nvSpPr>
          <p:cNvPr id="7" name="Pag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Pag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edg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C4C373F-C983-45DD-B8C0-5A074EFA48A7}" type="datetimeFigureOut">
              <a:rPr lang="pl-PL" smtClean="0"/>
              <a:pPr>
                <a:defRPr/>
              </a:pPr>
              <a:t>22.02.2021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093097E-F85E-46AD-AB69-D913C7412A55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  <p:sp>
        <p:nvSpPr>
          <p:cNvPr id="8" name="Tytuł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edg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04CA382-902A-467C-A80D-820E59548B14}" type="datetimeFigureOut">
              <a:rPr lang="pl-PL" smtClean="0"/>
              <a:pPr>
                <a:defRPr/>
              </a:pPr>
              <a:t>22.02.2021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3CA3F4B-493A-47F0-81E5-0CA1CE406E1C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edg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06C1D3B-A501-4543-AE01-F20BB777BB26}" type="datetimeFigureOut">
              <a:rPr lang="pl-PL" smtClean="0"/>
              <a:pPr>
                <a:defRPr/>
              </a:pPr>
              <a:t>22.02.2021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2143BB4-A390-43CC-A906-B97598B51EAB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  <p:sp>
        <p:nvSpPr>
          <p:cNvPr id="6" name="Tytuł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edg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7310088-0AC2-4CED-809A-657D4059036D}" type="datetimeFigureOut">
              <a:rPr lang="pl-PL" smtClean="0"/>
              <a:pPr>
                <a:defRPr/>
              </a:pPr>
              <a:t>22.02.2021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0366A24-20E7-4A0C-B77B-C2F17C9FCF83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pPr>
              <a:defRPr/>
            </a:pPr>
            <a:fld id="{B93191EF-923E-4914-A462-8FA980E0F8B2}" type="datetimeFigureOut">
              <a:rPr lang="pl-PL" smtClean="0"/>
              <a:pPr>
                <a:defRPr/>
              </a:pPr>
              <a:t>22.02.2021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1316329-F1C6-4A66-9156-612389CA1517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edg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pl-PL" smtClean="0"/>
              <a:t>Kliknij ikonę, aby dodać obraz</a:t>
            </a:r>
            <a:endParaRPr kumimoji="0" lang="en-US" dirty="0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5F044A6-92AB-4813-B146-A0D1A77B752D}" type="datetimeFigureOut">
              <a:rPr lang="pl-PL" smtClean="0"/>
              <a:pPr>
                <a:defRPr/>
              </a:pPr>
              <a:t>22.02.2021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EFDAF95F-3DB7-4831-8821-72B289C97823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8" name="Dowolny kształt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Dowolny kształt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Trójkąt prostokątny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Łącznik prosty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Pag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Pag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edg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F03DE02-7104-4540-AB00-502192433585}" type="datetimeFigureOut">
              <a:rPr lang="pl-PL" smtClean="0"/>
              <a:pPr>
                <a:defRPr/>
              </a:pPr>
              <a:t>22.02.2021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A1FCDE7-B04C-4D3E-A31C-A6FE138F7F0D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D7CF67F-8AEC-43FC-AE06-4BF9513F9E65}" type="datetimeFigureOut">
              <a:rPr lang="pl-PL" smtClean="0"/>
              <a:pPr>
                <a:defRPr/>
              </a:pPr>
              <a:t>22.02.2021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889CE3C-504C-4713-B4A7-8E1A328F3C6C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Dowolny kształt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Dowolny kształt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Trójkąt prostokątny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Łącznik prosty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Symbol zastępczy tytułu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0" name="Symbol zastępczy tekstu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10" name="Symbol zastępczy daty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55F5A36D-FA30-473E-942C-FAADE89AEEE5}" type="datetimeFigureOut">
              <a:rPr lang="pl-PL" smtClean="0"/>
              <a:pPr>
                <a:defRPr/>
              </a:pPr>
              <a:t>22.02.2021</a:t>
            </a:fld>
            <a:endParaRPr lang="pl-PL"/>
          </a:p>
        </p:txBody>
      </p:sp>
      <p:sp>
        <p:nvSpPr>
          <p:cNvPr id="22" name="Symbol zastępczy stopki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18" name="Symbol zastępczy numeru slajd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4B104D14-CD91-4701-9047-098D3CF1134F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182" r:id="rId1"/>
    <p:sldLayoutId id="2147485183" r:id="rId2"/>
    <p:sldLayoutId id="2147485184" r:id="rId3"/>
    <p:sldLayoutId id="2147485185" r:id="rId4"/>
    <p:sldLayoutId id="2147485186" r:id="rId5"/>
    <p:sldLayoutId id="2147485187" r:id="rId6"/>
    <p:sldLayoutId id="2147485188" r:id="rId7"/>
    <p:sldLayoutId id="2147485189" r:id="rId8"/>
    <p:sldLayoutId id="2147485190" r:id="rId9"/>
    <p:sldLayoutId id="2147485191" r:id="rId10"/>
    <p:sldLayoutId id="2147485192" r:id="rId11"/>
  </p:sldLayoutIdLst>
  <p:transition spd="slow">
    <p:wedg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rostokąt 12"/>
          <p:cNvSpPr/>
          <p:nvPr/>
        </p:nvSpPr>
        <p:spPr>
          <a:xfrm>
            <a:off x="7072330" y="785794"/>
            <a:ext cx="1928826" cy="157163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1071538" y="3071810"/>
            <a:ext cx="1928826" cy="157163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4000496" y="785794"/>
            <a:ext cx="1928826" cy="157163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ole tekstowe 3"/>
          <p:cNvSpPr txBox="1"/>
          <p:nvPr/>
        </p:nvSpPr>
        <p:spPr>
          <a:xfrm>
            <a:off x="1785918" y="2000240"/>
            <a:ext cx="8429684" cy="286232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4400" dirty="0">
                <a:latin typeface="Arial Black" pitchFamily="34" charset="0"/>
                <a:cs typeface="+mn-cs"/>
              </a:rPr>
              <a:t/>
            </a:r>
            <a:br>
              <a:rPr lang="pl-PL" sz="4400" dirty="0">
                <a:latin typeface="Arial Black" pitchFamily="34" charset="0"/>
                <a:cs typeface="+mn-cs"/>
              </a:rPr>
            </a:br>
            <a:r>
              <a:rPr lang="pl-PL" sz="3400" b="1" cap="all" dirty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ylfaen" pitchFamily="18" charset="0"/>
                <a:cs typeface="+mn-cs"/>
              </a:rPr>
              <a:t>PODSUMOWANIE </a:t>
            </a:r>
            <a:br>
              <a:rPr lang="pl-PL" sz="3400" b="1" cap="all" dirty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ylfaen" pitchFamily="18" charset="0"/>
                <a:cs typeface="+mn-cs"/>
              </a:rPr>
            </a:br>
            <a:r>
              <a:rPr lang="pl-PL" sz="3400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ylfaen" pitchFamily="18" charset="0"/>
                <a:cs typeface="+mn-cs"/>
              </a:rPr>
              <a:t>zadań  inwestycyjnych</a:t>
            </a:r>
            <a:endParaRPr lang="pl-PL" sz="3400" b="1" cap="all" dirty="0">
              <a:ln w="9000" cmpd="sng">
                <a:solidFill>
                  <a:schemeClr val="tx1"/>
                </a:solidFill>
                <a:prstDash val="solid"/>
              </a:ln>
              <a:solidFill>
                <a:srgbClr val="3333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Sylfaen" pitchFamily="18" charset="0"/>
              <a:cs typeface="+mn-cs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3400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ylfaen" pitchFamily="18" charset="0"/>
                <a:cs typeface="+mn-cs"/>
              </a:rPr>
              <a:t>W </a:t>
            </a:r>
            <a:r>
              <a:rPr lang="pl-PL" sz="3400" b="1" cap="all" dirty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ylfaen" pitchFamily="18" charset="0"/>
                <a:cs typeface="+mn-cs"/>
              </a:rPr>
              <a:t>GMINIE  </a:t>
            </a:r>
            <a:r>
              <a:rPr lang="pl-PL" sz="3400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ylfaen" pitchFamily="18" charset="0"/>
                <a:cs typeface="+mn-cs"/>
              </a:rPr>
              <a:t>TYMBARK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3400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ylfaen" pitchFamily="18" charset="0"/>
                <a:cs typeface="+mn-cs"/>
              </a:rPr>
              <a:t>W 2020 roku</a:t>
            </a:r>
            <a:endParaRPr lang="pl-PL" sz="3400" b="1" cap="all" dirty="0">
              <a:ln w="9000" cmpd="sng">
                <a:solidFill>
                  <a:schemeClr val="tx1"/>
                </a:solidFill>
                <a:prstDash val="solid"/>
              </a:ln>
              <a:solidFill>
                <a:srgbClr val="3333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Sylfaen" pitchFamily="18" charset="0"/>
              <a:cs typeface="+mn-cs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1000100" y="714356"/>
            <a:ext cx="1928826" cy="157163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74081" name="Picture 1" descr="C:\Users\DELL\Desktop\ZEBRANIA WIEJSKIE\2021\zdjęcia\130569932_4612955848775243_7897555571335694602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06" y="285728"/>
            <a:ext cx="2701731" cy="1833575"/>
          </a:xfrm>
          <a:prstGeom prst="rect">
            <a:avLst/>
          </a:prstGeom>
          <a:noFill/>
        </p:spPr>
      </p:pic>
      <p:pic>
        <p:nvPicPr>
          <p:cNvPr id="174082" name="Picture 2" descr="C:\Users\DELL\Desktop\ZEBRANIA WIEJSKIE\2021\zdjęcia\123344640_4463993240338172_851960984174497587_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02" y="342240"/>
            <a:ext cx="2684878" cy="1847258"/>
          </a:xfrm>
          <a:prstGeom prst="rect">
            <a:avLst/>
          </a:prstGeom>
          <a:noFill/>
        </p:spPr>
      </p:pic>
      <p:pic>
        <p:nvPicPr>
          <p:cNvPr id="174083" name="Picture 3" descr="C:\Users\DELL\Desktop\ZEBRANIA WIEJSKIE\2021\zdjęcia\118443494_4123079177762915_1159984820647760154_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44" y="2643182"/>
            <a:ext cx="2714645" cy="1857388"/>
          </a:xfrm>
          <a:prstGeom prst="rect">
            <a:avLst/>
          </a:prstGeom>
          <a:noFill/>
        </p:spPr>
      </p:pic>
      <p:pic>
        <p:nvPicPr>
          <p:cNvPr id="174084" name="Picture 4" descr="C:\Users\DELL\Desktop\ZEBRANIA WIEJSKIE\2021\zdjęcia\97799792_3654015954669242_4294508679392133120_o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43636" y="357166"/>
            <a:ext cx="2714644" cy="1857388"/>
          </a:xfrm>
          <a:prstGeom prst="rect">
            <a:avLst/>
          </a:prstGeom>
          <a:noFill/>
        </p:spPr>
      </p:pic>
      <p:sp>
        <p:nvSpPr>
          <p:cNvPr id="12" name="pole tekstowe 11"/>
          <p:cNvSpPr txBox="1"/>
          <p:nvPr/>
        </p:nvSpPr>
        <p:spPr>
          <a:xfrm>
            <a:off x="142844" y="5606023"/>
            <a:ext cx="635798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Umowy, dokumentacje, promesy</a:t>
            </a:r>
          </a:p>
          <a:p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Remonty i modernizacje dróg gminnych</a:t>
            </a:r>
          </a:p>
          <a:p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Remonty, modernizacje, przebudowy obiektów gminnych</a:t>
            </a:r>
          </a:p>
          <a:p>
            <a:endParaRPr lang="pl-PL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35665606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rostokąt 12"/>
          <p:cNvSpPr/>
          <p:nvPr/>
        </p:nvSpPr>
        <p:spPr>
          <a:xfrm>
            <a:off x="7072330" y="785794"/>
            <a:ext cx="1928826" cy="157163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4071934" y="785794"/>
            <a:ext cx="1928826" cy="157163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ole tekstowe 3"/>
          <p:cNvSpPr txBox="1"/>
          <p:nvPr/>
        </p:nvSpPr>
        <p:spPr>
          <a:xfrm>
            <a:off x="357158" y="2357430"/>
            <a:ext cx="8429684" cy="224676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4400" dirty="0">
                <a:latin typeface="Arial Black" pitchFamily="34" charset="0"/>
                <a:cs typeface="+mn-cs"/>
              </a:rPr>
              <a:t/>
            </a:r>
            <a:br>
              <a:rPr lang="pl-PL" sz="4400" dirty="0">
                <a:latin typeface="Arial Black" pitchFamily="34" charset="0"/>
                <a:cs typeface="+mn-cs"/>
              </a:rPr>
            </a:br>
            <a:r>
              <a:rPr lang="pl-PL" sz="4800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ylfaen" pitchFamily="18" charset="0"/>
                <a:cs typeface="+mn-cs"/>
              </a:rPr>
              <a:t>remonty i modernizacje </a:t>
            </a:r>
            <a:br>
              <a:rPr lang="pl-PL" sz="4800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ylfaen" pitchFamily="18" charset="0"/>
                <a:cs typeface="+mn-cs"/>
              </a:rPr>
            </a:br>
            <a:r>
              <a:rPr lang="pl-PL" sz="4800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ylfaen" pitchFamily="18" charset="0"/>
                <a:cs typeface="+mn-cs"/>
              </a:rPr>
              <a:t>dróg gminnych</a:t>
            </a:r>
            <a:endParaRPr lang="pl-PL" sz="4800" b="1" cap="all" dirty="0">
              <a:ln w="9000" cmpd="sng">
                <a:solidFill>
                  <a:schemeClr val="tx1"/>
                </a:solidFill>
                <a:prstDash val="solid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Sylfaen" pitchFamily="18" charset="0"/>
              <a:cs typeface="+mn-cs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1071538" y="785794"/>
            <a:ext cx="1928826" cy="157163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74082" name="Picture 2" descr="C:\Users\DELL\Desktop\ZEBRANIA WIEJSKIE\2021\zdjęcia\123344640_4463993240338172_851960984174497587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342240"/>
            <a:ext cx="2684878" cy="1847258"/>
          </a:xfrm>
          <a:prstGeom prst="rect">
            <a:avLst/>
          </a:prstGeom>
          <a:noFill/>
        </p:spPr>
      </p:pic>
      <p:pic>
        <p:nvPicPr>
          <p:cNvPr id="174083" name="Picture 3" descr="C:\Users\DELL\Desktop\ZEBRANIA WIEJSKIE\2021\zdjęcia\118443494_4123079177762915_1159984820647760154_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357166"/>
            <a:ext cx="2714645" cy="1857388"/>
          </a:xfrm>
          <a:prstGeom prst="rect">
            <a:avLst/>
          </a:prstGeom>
          <a:noFill/>
        </p:spPr>
      </p:pic>
      <p:pic>
        <p:nvPicPr>
          <p:cNvPr id="190466" name="Picture 2" descr="C:\Users\DELL\Desktop\ZEBRANIA WIEJSKIE\2021\zdjęcia\122492349_4413690655368431_982347480697918357_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43636" y="357166"/>
            <a:ext cx="2714644" cy="18573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35665606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ostokąt 9"/>
          <p:cNvSpPr/>
          <p:nvPr/>
        </p:nvSpPr>
        <p:spPr>
          <a:xfrm>
            <a:off x="6215074" y="2357430"/>
            <a:ext cx="2500330" cy="228601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ole tekstowe 3"/>
          <p:cNvSpPr txBox="1"/>
          <p:nvPr/>
        </p:nvSpPr>
        <p:spPr>
          <a:xfrm>
            <a:off x="428596" y="228407"/>
            <a:ext cx="8429684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pl-PL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Remont drogi </a:t>
            </a:r>
            <a:br>
              <a:rPr lang="pl-PL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</a:br>
            <a:r>
              <a:rPr lang="pl-P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Kopana Droga w Tymbarku </a:t>
            </a:r>
            <a:endParaRPr lang="pl-PL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itchFamily="18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1928794" y="2357430"/>
            <a:ext cx="2500330" cy="228601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74083" name="Picture 3" descr="C:\Users\DELL\Desktop\ZEBRANIA WIEJSKIE\2021\zdjęcia\118443494_4123079177762915_1159984820647760154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785926"/>
            <a:ext cx="3948574" cy="2701655"/>
          </a:xfrm>
          <a:prstGeom prst="rect">
            <a:avLst/>
          </a:prstGeom>
          <a:noFill/>
        </p:spPr>
      </p:pic>
      <p:pic>
        <p:nvPicPr>
          <p:cNvPr id="191490" name="Picture 2" descr="C:\Users\DELL\Desktop\ZEBRANIA WIEJSKIE\2021\zdjęcia\118243340_4080444522026381_3005951354515859349_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1785926"/>
            <a:ext cx="3964809" cy="2714644"/>
          </a:xfrm>
          <a:prstGeom prst="rect">
            <a:avLst/>
          </a:prstGeom>
          <a:noFill/>
        </p:spPr>
      </p:pic>
      <p:sp>
        <p:nvSpPr>
          <p:cNvPr id="191491" name="Rectangle 3"/>
          <p:cNvSpPr>
            <a:spLocks noChangeArrowheads="1"/>
          </p:cNvSpPr>
          <p:nvPr/>
        </p:nvSpPr>
        <p:spPr bwMode="auto">
          <a:xfrm>
            <a:off x="214282" y="5214950"/>
            <a:ext cx="6569427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pl-PL" b="0" i="0" u="none" strike="noStrike" cap="none" normalizeH="0" baseline="0" dirty="0" smtClean="0">
              <a:ln>
                <a:noFill/>
              </a:ln>
              <a:effectLst/>
              <a:latin typeface="Sylfae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pl-PL" b="0" i="0" u="none" strike="noStrike" cap="none" normalizeH="0" baseline="0" dirty="0" smtClean="0">
                <a:ln>
                  <a:noFill/>
                </a:ln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 koszt remontu</a:t>
            </a:r>
            <a:r>
              <a:rPr kumimoji="0" lang="pl-PL" b="0" i="0" u="none" strike="noStrike" cap="none" normalizeH="0" dirty="0" smtClean="0">
                <a:ln>
                  <a:noFill/>
                </a:ln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pl-PL" b="0" i="0" u="none" strike="noStrike" cap="none" normalizeH="0" baseline="0" dirty="0" smtClean="0">
                <a:ln>
                  <a:noFill/>
                </a:ln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362 850 zł</a:t>
            </a:r>
            <a:endParaRPr kumimoji="0" lang="pl-PL" b="0" i="0" u="none" strike="noStrike" cap="none" normalizeH="0" baseline="0" dirty="0" smtClean="0">
              <a:ln>
                <a:noFill/>
              </a:ln>
              <a:effectLst/>
              <a:latin typeface="Sylfae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pl-PL" b="0" i="0" u="none" strike="noStrike" cap="none" normalizeH="0" baseline="0" dirty="0" smtClean="0">
                <a:ln>
                  <a:noFill/>
                </a:ln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 dofinansowanie z </a:t>
            </a:r>
            <a:r>
              <a:rPr kumimoji="0" lang="pl-PL" b="0" i="1" u="none" strike="noStrike" cap="none" normalizeH="0" baseline="0" dirty="0" smtClean="0">
                <a:ln>
                  <a:noFill/>
                </a:ln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Funduszu Dróg Samorządowych</a:t>
            </a:r>
            <a:r>
              <a:rPr kumimoji="0" lang="pl-PL" b="0" i="0" u="none" strike="noStrike" cap="none" normalizeH="0" baseline="0" dirty="0" smtClean="0">
                <a:ln>
                  <a:noFill/>
                </a:ln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 214 186 zł</a:t>
            </a:r>
          </a:p>
          <a:p>
            <a:pPr lvl="0">
              <a:buFont typeface="Wingdings" pitchFamily="2" charset="2"/>
              <a:buChar char="Ø"/>
            </a:pPr>
            <a:r>
              <a:rPr lang="pl-PL" dirty="0" smtClean="0">
                <a:latin typeface="Sylfaen" pitchFamily="18" charset="0"/>
                <a:ea typeface="Calibri" pitchFamily="34" charset="0"/>
                <a:cs typeface="Times New Roman" pitchFamily="18" charset="0"/>
              </a:rPr>
              <a:t> wykonano nawierzchnię z mieszanek mineralno-bitumicznych </a:t>
            </a:r>
            <a:br>
              <a:rPr lang="pl-PL" dirty="0" smtClean="0">
                <a:latin typeface="Sylfaen" pitchFamily="18" charset="0"/>
                <a:ea typeface="Calibri" pitchFamily="34" charset="0"/>
                <a:cs typeface="Times New Roman" pitchFamily="18" charset="0"/>
              </a:rPr>
            </a:br>
            <a:r>
              <a:rPr lang="pl-PL" dirty="0" smtClean="0">
                <a:latin typeface="Sylfaen" pitchFamily="18" charset="0"/>
                <a:ea typeface="Calibri" pitchFamily="34" charset="0"/>
                <a:cs typeface="Times New Roman" pitchFamily="18" charset="0"/>
              </a:rPr>
              <a:t>    na odcinku 420 mb </a:t>
            </a:r>
            <a:r>
              <a:rPr lang="pl-PL" dirty="0" smtClean="0">
                <a:latin typeface="Sylfaen" pitchFamily="18" charset="0"/>
              </a:rPr>
              <a:t>oraz ściek przejazdowy dwuskrzydłowy</a:t>
            </a:r>
            <a:r>
              <a:rPr kumimoji="0" lang="pl-PL" b="0" i="0" u="none" strike="noStrike" cap="none" normalizeH="0" baseline="0" dirty="0" smtClean="0">
                <a:ln>
                  <a:noFill/>
                </a:ln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pl-PL" b="0" i="0" u="none" strike="noStrike" cap="none" normalizeH="0" baseline="0" dirty="0" smtClean="0">
              <a:ln>
                <a:noFill/>
              </a:ln>
              <a:effectLst/>
              <a:latin typeface="Sylfae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35665606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ostokąt 9"/>
          <p:cNvSpPr/>
          <p:nvPr/>
        </p:nvSpPr>
        <p:spPr>
          <a:xfrm>
            <a:off x="6357950" y="2428868"/>
            <a:ext cx="2500330" cy="228601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ole tekstowe 3"/>
          <p:cNvSpPr txBox="1"/>
          <p:nvPr/>
        </p:nvSpPr>
        <p:spPr>
          <a:xfrm>
            <a:off x="285720" y="228407"/>
            <a:ext cx="8572560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pl-PL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Modernizacja </a:t>
            </a:r>
            <a:br>
              <a:rPr lang="pl-PL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</a:br>
            <a:r>
              <a:rPr lang="pl-P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drogi</a:t>
            </a:r>
            <a:r>
              <a:rPr lang="pl-PL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 </a:t>
            </a:r>
            <a:r>
              <a:rPr lang="pl-P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dojazdowej do pól Zagroda w Zawadce </a:t>
            </a:r>
            <a:endParaRPr lang="pl-PL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itchFamily="18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1928794" y="2357430"/>
            <a:ext cx="2500330" cy="228601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1491" name="Rectangle 3"/>
          <p:cNvSpPr>
            <a:spLocks noChangeArrowheads="1"/>
          </p:cNvSpPr>
          <p:nvPr/>
        </p:nvSpPr>
        <p:spPr bwMode="auto">
          <a:xfrm>
            <a:off x="214282" y="5309258"/>
            <a:ext cx="799289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pl-PL" b="0" i="0" u="none" strike="noStrike" cap="none" normalizeH="0" baseline="0" dirty="0" smtClean="0">
              <a:ln>
                <a:noFill/>
              </a:ln>
              <a:effectLst/>
              <a:latin typeface="Sylfaen" pitchFamily="18" charset="0"/>
              <a:ea typeface="Calibri" pitchFamily="34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pl-PL" dirty="0" smtClean="0">
                <a:latin typeface="Sylfaen" pitchFamily="18" charset="0"/>
              </a:rPr>
              <a:t> koszt to ok. 59 000 zł </a:t>
            </a:r>
          </a:p>
          <a:p>
            <a:pPr>
              <a:buFont typeface="Wingdings" pitchFamily="2" charset="2"/>
              <a:buChar char="Ø"/>
            </a:pPr>
            <a:r>
              <a:rPr lang="pl-PL" dirty="0" smtClean="0">
                <a:latin typeface="Sylfaen" pitchFamily="18" charset="0"/>
              </a:rPr>
              <a:t> dofinansowanie 29 425,29 zł  w ramach programu </a:t>
            </a:r>
            <a:r>
              <a:rPr lang="pl-PL" i="1" dirty="0" smtClean="0">
                <a:latin typeface="Sylfaen" pitchFamily="18" charset="0"/>
              </a:rPr>
              <a:t>Ochrony Gruntów Rolnych</a:t>
            </a:r>
          </a:p>
          <a:p>
            <a:pPr>
              <a:buFont typeface="Wingdings" pitchFamily="2" charset="2"/>
              <a:buChar char="Ø"/>
            </a:pPr>
            <a:r>
              <a:rPr lang="pl-PL" dirty="0" smtClean="0">
                <a:latin typeface="Sylfaen" pitchFamily="18" charset="0"/>
                <a:ea typeface="Calibri" pitchFamily="34" charset="0"/>
                <a:cs typeface="Times New Roman" pitchFamily="18" charset="0"/>
              </a:rPr>
              <a:t> wykonano </a:t>
            </a:r>
            <a:r>
              <a:rPr lang="pl-PL" dirty="0" smtClean="0">
                <a:latin typeface="Sylfaen" pitchFamily="18" charset="0"/>
              </a:rPr>
              <a:t>nawierzchnię z płyt żelbetowych typu „JOMB” na odcinku 160 mb </a:t>
            </a:r>
          </a:p>
          <a:p>
            <a:endParaRPr lang="pl-PL" dirty="0"/>
          </a:p>
        </p:txBody>
      </p:sp>
      <p:pic>
        <p:nvPicPr>
          <p:cNvPr id="200706" name="Picture 2" descr="C:\Users\DELL\Desktop\ZEBRANIA WIEJSKIE\2021\zdjęcia\119888337_4230274363710062_8939514444499085122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714488"/>
            <a:ext cx="4000528" cy="2724116"/>
          </a:xfrm>
          <a:prstGeom prst="rect">
            <a:avLst/>
          </a:prstGeom>
          <a:noFill/>
        </p:spPr>
      </p:pic>
      <p:pic>
        <p:nvPicPr>
          <p:cNvPr id="200707" name="Picture 3" descr="C:\Users\DELL\Desktop\121609156_4383026718434825_3600633744297331003_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9" y="1714488"/>
            <a:ext cx="4000527" cy="278608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35665606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ostokąt 9"/>
          <p:cNvSpPr/>
          <p:nvPr/>
        </p:nvSpPr>
        <p:spPr>
          <a:xfrm>
            <a:off x="6286512" y="2357430"/>
            <a:ext cx="2500330" cy="228601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ole tekstowe 3"/>
          <p:cNvSpPr txBox="1"/>
          <p:nvPr/>
        </p:nvSpPr>
        <p:spPr>
          <a:xfrm>
            <a:off x="285720" y="228407"/>
            <a:ext cx="8572560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pl-PL" sz="3600" dirty="0" smtClean="0">
                <a:latin typeface="Sylfaen" pitchFamily="18" charset="0"/>
              </a:rPr>
              <a:t>Remont drogi gminnej </a:t>
            </a:r>
            <a:br>
              <a:rPr lang="pl-PL" sz="3600" dirty="0" smtClean="0">
                <a:latin typeface="Sylfaen" pitchFamily="18" charset="0"/>
              </a:rPr>
            </a:br>
            <a:r>
              <a:rPr lang="pl-PL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Jackówka</a:t>
            </a:r>
            <a:r>
              <a:rPr lang="pl-PL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 w Piekiełku</a:t>
            </a:r>
            <a:endParaRPr lang="pl-PL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itchFamily="18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1928794" y="2357430"/>
            <a:ext cx="2500330" cy="228601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1491" name="Rectangle 3"/>
          <p:cNvSpPr>
            <a:spLocks noChangeArrowheads="1"/>
          </p:cNvSpPr>
          <p:nvPr/>
        </p:nvSpPr>
        <p:spPr bwMode="auto">
          <a:xfrm>
            <a:off x="214282" y="5309258"/>
            <a:ext cx="693651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pl-PL" b="0" i="0" u="none" strike="noStrike" cap="none" normalizeH="0" baseline="0" dirty="0" smtClean="0">
              <a:ln>
                <a:noFill/>
              </a:ln>
              <a:effectLst/>
              <a:latin typeface="Sylfaen" pitchFamily="18" charset="0"/>
              <a:ea typeface="Calibri" pitchFamily="34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pl-PL" dirty="0" smtClean="0">
                <a:latin typeface="Sylfaen" pitchFamily="18" charset="0"/>
              </a:rPr>
              <a:t> koszt remontu to blisko 80 000 zł  </a:t>
            </a:r>
          </a:p>
          <a:p>
            <a:pPr>
              <a:buFont typeface="Wingdings" pitchFamily="2" charset="2"/>
              <a:buChar char="Ø"/>
            </a:pPr>
            <a:r>
              <a:rPr lang="pl-PL" dirty="0" smtClean="0">
                <a:latin typeface="Sylfaen" pitchFamily="18" charset="0"/>
              </a:rPr>
              <a:t> dofinansowanie z </a:t>
            </a:r>
            <a:r>
              <a:rPr lang="pl-PL" i="1" dirty="0" smtClean="0">
                <a:latin typeface="Sylfaen" pitchFamily="18" charset="0"/>
              </a:rPr>
              <a:t>Funduszu Dróg Samorządowych </a:t>
            </a:r>
            <a:r>
              <a:rPr lang="pl-PL" dirty="0" smtClean="0">
                <a:latin typeface="Sylfaen" pitchFamily="18" charset="0"/>
              </a:rPr>
              <a:t>46 371 zł</a:t>
            </a:r>
          </a:p>
          <a:p>
            <a:pPr>
              <a:buFont typeface="Wingdings" pitchFamily="2" charset="2"/>
              <a:buChar char="Ø"/>
            </a:pPr>
            <a:r>
              <a:rPr lang="pl-PL" dirty="0" smtClean="0">
                <a:latin typeface="Sylfaen" pitchFamily="18" charset="0"/>
              </a:rPr>
              <a:t> wykonano nawierzchnię mineralno-bitumiczną na odcinku 230 mb</a:t>
            </a:r>
          </a:p>
          <a:p>
            <a:endParaRPr lang="pl-PL" dirty="0"/>
          </a:p>
        </p:txBody>
      </p:sp>
      <p:pic>
        <p:nvPicPr>
          <p:cNvPr id="201730" name="Picture 2" descr="C:\Users\DELL\Desktop\ZEBRANIA WIEJSKIE\2021\zdjęcia\122492349_4413690655368431_982347480697918357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714488"/>
            <a:ext cx="3996783" cy="2714644"/>
          </a:xfrm>
          <a:prstGeom prst="rect">
            <a:avLst/>
          </a:prstGeom>
          <a:noFill/>
        </p:spPr>
      </p:pic>
      <p:pic>
        <p:nvPicPr>
          <p:cNvPr id="201731" name="Picture 3" descr="C:\Users\DELL\Desktop\ZEBRANIA WIEJSKIE\2021\zdjęcia\122148622_4413690532035110_4426279314335175255_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714488"/>
            <a:ext cx="4000528" cy="27146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35665606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ostokąt 9"/>
          <p:cNvSpPr/>
          <p:nvPr/>
        </p:nvSpPr>
        <p:spPr>
          <a:xfrm>
            <a:off x="6357950" y="2357430"/>
            <a:ext cx="2500330" cy="228601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ole tekstowe 3"/>
          <p:cNvSpPr txBox="1"/>
          <p:nvPr/>
        </p:nvSpPr>
        <p:spPr>
          <a:xfrm>
            <a:off x="285720" y="228407"/>
            <a:ext cx="8572560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pl-PL" sz="3600" dirty="0" smtClean="0">
                <a:latin typeface="Sylfaen" pitchFamily="18" charset="0"/>
              </a:rPr>
              <a:t>Remont drogi gminnej </a:t>
            </a:r>
            <a:br>
              <a:rPr lang="pl-PL" sz="3600" dirty="0" smtClean="0">
                <a:latin typeface="Sylfaen" pitchFamily="18" charset="0"/>
              </a:rPr>
            </a:br>
            <a:r>
              <a:rPr lang="pl-PL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Sobczakówka</a:t>
            </a:r>
            <a:r>
              <a:rPr lang="pl-PL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 w Podłopieniu</a:t>
            </a:r>
            <a:endParaRPr lang="pl-PL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itchFamily="18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1928794" y="2357430"/>
            <a:ext cx="2500330" cy="228601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1491" name="Rectangle 3"/>
          <p:cNvSpPr>
            <a:spLocks noChangeArrowheads="1"/>
          </p:cNvSpPr>
          <p:nvPr/>
        </p:nvSpPr>
        <p:spPr bwMode="auto">
          <a:xfrm>
            <a:off x="285720" y="5237820"/>
            <a:ext cx="7367723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 dirty="0" smtClean="0"/>
          </a:p>
          <a:p>
            <a:pPr>
              <a:buFont typeface="Wingdings" pitchFamily="2" charset="2"/>
              <a:buChar char="Ø"/>
            </a:pPr>
            <a:r>
              <a:rPr lang="pl-PL" dirty="0" smtClean="0"/>
              <a:t> </a:t>
            </a:r>
            <a:r>
              <a:rPr lang="pl-PL" dirty="0" smtClean="0">
                <a:latin typeface="Sylfaen" pitchFamily="18" charset="0"/>
              </a:rPr>
              <a:t>koszt remontu to ponad 425 990 zł</a:t>
            </a:r>
          </a:p>
          <a:p>
            <a:pPr>
              <a:buFont typeface="Wingdings" pitchFamily="2" charset="2"/>
              <a:buChar char="Ø"/>
            </a:pPr>
            <a:r>
              <a:rPr lang="pl-PL" dirty="0" smtClean="0">
                <a:latin typeface="Sylfaen" pitchFamily="18" charset="0"/>
              </a:rPr>
              <a:t> dofinansowanie z rezerwy celowej budżetu państwa na dofinansowanie </a:t>
            </a:r>
            <a:br>
              <a:rPr lang="pl-PL" dirty="0" smtClean="0">
                <a:latin typeface="Sylfaen" pitchFamily="18" charset="0"/>
              </a:rPr>
            </a:br>
            <a:r>
              <a:rPr lang="pl-PL" dirty="0" smtClean="0">
                <a:latin typeface="Sylfaen" pitchFamily="18" charset="0"/>
              </a:rPr>
              <a:t>    zadania związanego z usuwaniem klęsk żywiołowych 275 573 zł</a:t>
            </a:r>
          </a:p>
          <a:p>
            <a:pPr>
              <a:buFont typeface="Wingdings" pitchFamily="2" charset="2"/>
              <a:buChar char="Ø"/>
            </a:pPr>
            <a:r>
              <a:rPr lang="pl-PL" dirty="0" smtClean="0">
                <a:latin typeface="Sylfaen" pitchFamily="18" charset="0"/>
              </a:rPr>
              <a:t> wykonano nawierzchnię mineralno-bitumiczną na odcinku 500 mb</a:t>
            </a:r>
          </a:p>
        </p:txBody>
      </p:sp>
      <p:pic>
        <p:nvPicPr>
          <p:cNvPr id="202754" name="Picture 2" descr="C:\Users\DELL\Desktop\ZEBRANIA WIEJSKIE\2021\zdjęcia\sobczakówka_2 (2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687308"/>
            <a:ext cx="4000528" cy="2741824"/>
          </a:xfrm>
          <a:prstGeom prst="rect">
            <a:avLst/>
          </a:prstGeom>
          <a:noFill/>
        </p:spPr>
      </p:pic>
      <p:pic>
        <p:nvPicPr>
          <p:cNvPr id="202755" name="Picture 3" descr="C:\Users\DELL\Desktop\ZEBRANIA WIEJSKIE\2021\zdjęcia\sobczakówka_2 (1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1714488"/>
            <a:ext cx="4000528" cy="271424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35665606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ostokąt 9"/>
          <p:cNvSpPr/>
          <p:nvPr/>
        </p:nvSpPr>
        <p:spPr>
          <a:xfrm>
            <a:off x="6357950" y="2357430"/>
            <a:ext cx="2500330" cy="228601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ole tekstowe 3"/>
          <p:cNvSpPr txBox="1"/>
          <p:nvPr/>
        </p:nvSpPr>
        <p:spPr>
          <a:xfrm>
            <a:off x="285720" y="228407"/>
            <a:ext cx="8572560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pl-PL" sz="3600" dirty="0" smtClean="0">
                <a:latin typeface="Sylfaen" pitchFamily="18" charset="0"/>
              </a:rPr>
              <a:t>Remont drogi gminnej </a:t>
            </a:r>
            <a:br>
              <a:rPr lang="pl-PL" sz="3600" dirty="0" smtClean="0">
                <a:latin typeface="Sylfaen" pitchFamily="18" charset="0"/>
              </a:rPr>
            </a:br>
            <a:r>
              <a:rPr lang="pl-PL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Zagonie w Podłopieniu</a:t>
            </a:r>
            <a:endParaRPr lang="pl-PL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itchFamily="18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1928794" y="2357430"/>
            <a:ext cx="2500330" cy="228601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1491" name="Rectangle 3"/>
          <p:cNvSpPr>
            <a:spLocks noChangeArrowheads="1"/>
          </p:cNvSpPr>
          <p:nvPr/>
        </p:nvSpPr>
        <p:spPr bwMode="auto">
          <a:xfrm>
            <a:off x="285720" y="5237820"/>
            <a:ext cx="750099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buFont typeface="Wingdings" pitchFamily="2" charset="2"/>
              <a:buChar char="Ø"/>
            </a:pPr>
            <a:endParaRPr lang="pl-PL" dirty="0" smtClean="0">
              <a:latin typeface="Sylfae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pl-PL" dirty="0" smtClean="0">
                <a:latin typeface="Sylfaen" pitchFamily="18" charset="0"/>
              </a:rPr>
              <a:t> koszt remontu to ponad 447 510 zł</a:t>
            </a:r>
          </a:p>
          <a:p>
            <a:pPr>
              <a:buFont typeface="Wingdings" pitchFamily="2" charset="2"/>
              <a:buChar char="Ø"/>
            </a:pPr>
            <a:r>
              <a:rPr lang="pl-PL" dirty="0" smtClean="0">
                <a:latin typeface="Sylfaen" pitchFamily="18" charset="0"/>
              </a:rPr>
              <a:t> dofinansowanie z rezerwy celowej budżetu państwa na dofinansowanie   </a:t>
            </a:r>
          </a:p>
          <a:p>
            <a:r>
              <a:rPr lang="pl-PL" dirty="0" smtClean="0">
                <a:latin typeface="Sylfaen" pitchFamily="18" charset="0"/>
              </a:rPr>
              <a:t>    zadania związanego z usuwaniem klęsk żywiołowych 275 810 zł</a:t>
            </a:r>
          </a:p>
          <a:p>
            <a:pPr>
              <a:buFont typeface="Wingdings" pitchFamily="2" charset="2"/>
              <a:buChar char="Ø"/>
            </a:pPr>
            <a:r>
              <a:rPr lang="pl-PL" dirty="0" smtClean="0">
                <a:latin typeface="Sylfaen" pitchFamily="18" charset="0"/>
              </a:rPr>
              <a:t> wykonano nawierzchnię mineralno-bitumiczną na odcinku 450 mb</a:t>
            </a:r>
          </a:p>
          <a:p>
            <a:pPr>
              <a:buFont typeface="Wingdings" pitchFamily="2" charset="2"/>
              <a:buChar char="Ø"/>
            </a:pPr>
            <a:endParaRPr lang="pl-PL" dirty="0" smtClean="0">
              <a:latin typeface="Sylfaen" pitchFamily="18" charset="0"/>
            </a:endParaRPr>
          </a:p>
        </p:txBody>
      </p:sp>
      <p:pic>
        <p:nvPicPr>
          <p:cNvPr id="203778" name="Picture 2" descr="C:\Users\DELL\Desktop\ZEBRANIA WIEJSKIE\2021\zdjęcia\zagonie_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714488"/>
            <a:ext cx="4000528" cy="2714644"/>
          </a:xfrm>
          <a:prstGeom prst="rect">
            <a:avLst/>
          </a:prstGeom>
          <a:noFill/>
        </p:spPr>
      </p:pic>
      <p:pic>
        <p:nvPicPr>
          <p:cNvPr id="203779" name="Picture 3" descr="C:\Users\DELL\Desktop\ZEBRANIA WIEJSKIE\2021\zdjęcia\zagonie_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1714488"/>
            <a:ext cx="4000527" cy="273094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35665606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rostokąt 14"/>
          <p:cNvSpPr/>
          <p:nvPr/>
        </p:nvSpPr>
        <p:spPr>
          <a:xfrm>
            <a:off x="6500826" y="4857760"/>
            <a:ext cx="1714512" cy="78581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2285984" y="4786322"/>
            <a:ext cx="2000264" cy="8572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Prostokąt 2"/>
          <p:cNvSpPr/>
          <p:nvPr/>
        </p:nvSpPr>
        <p:spPr>
          <a:xfrm>
            <a:off x="6500826" y="1928802"/>
            <a:ext cx="1714512" cy="78581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ole tekstowe 3"/>
          <p:cNvSpPr txBox="1"/>
          <p:nvPr/>
        </p:nvSpPr>
        <p:spPr>
          <a:xfrm>
            <a:off x="428628" y="-24"/>
            <a:ext cx="8858280" cy="36933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pl-P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Drogi zmodernizowane z dotacją Województwa Małopolskiego</a:t>
            </a:r>
          </a:p>
        </p:txBody>
      </p:sp>
      <p:sp>
        <p:nvSpPr>
          <p:cNvPr id="5" name="Prostokąt 4"/>
          <p:cNvSpPr/>
          <p:nvPr/>
        </p:nvSpPr>
        <p:spPr>
          <a:xfrm>
            <a:off x="2285984" y="1857364"/>
            <a:ext cx="2000264" cy="8572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-32" y="2714620"/>
            <a:ext cx="47863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Szwabówka</a:t>
            </a:r>
            <a:r>
              <a:rPr lang="pl-PL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 w Zamieściu </a:t>
            </a:r>
          </a:p>
          <a:p>
            <a:pPr algn="ctr"/>
            <a:r>
              <a:rPr lang="pl-PL" sz="1200" dirty="0" smtClean="0">
                <a:latin typeface="Sylfaen" pitchFamily="18" charset="0"/>
              </a:rPr>
              <a:t>koszt inwestycji to ponad 46 000 zł – dofinansowanie 23 105,12 zł</a:t>
            </a:r>
          </a:p>
          <a:p>
            <a:endParaRPr lang="pl-PL" dirty="0"/>
          </a:p>
        </p:txBody>
      </p:sp>
      <p:pic>
        <p:nvPicPr>
          <p:cNvPr id="204802" name="Picture 2" descr="C:\Users\DELL\Desktop\ZEBRANIA WIEJSKIE\2021\zdjęcia\szwabów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357166"/>
            <a:ext cx="3143272" cy="2213908"/>
          </a:xfrm>
          <a:prstGeom prst="rect">
            <a:avLst/>
          </a:prstGeom>
          <a:noFill/>
        </p:spPr>
      </p:pic>
      <p:pic>
        <p:nvPicPr>
          <p:cNvPr id="204803" name="Picture 3" descr="C:\Users\DELL\Desktop\ZEBRANIA WIEJSKIE\2021\zdjęcia\131899916_4653971151340379_7314651348580496883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357166"/>
            <a:ext cx="3143272" cy="2223948"/>
          </a:xfrm>
          <a:prstGeom prst="rect">
            <a:avLst/>
          </a:prstGeom>
          <a:noFill/>
        </p:spPr>
      </p:pic>
      <p:sp>
        <p:nvSpPr>
          <p:cNvPr id="9" name="pole tekstowe 8"/>
          <p:cNvSpPr txBox="1"/>
          <p:nvPr/>
        </p:nvSpPr>
        <p:spPr>
          <a:xfrm>
            <a:off x="4357686" y="2714620"/>
            <a:ext cx="478634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Srokówka</a:t>
            </a:r>
            <a:r>
              <a:rPr lang="pl-PL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 w Podłopieniu</a:t>
            </a:r>
          </a:p>
          <a:p>
            <a:pPr algn="ctr"/>
            <a:r>
              <a:rPr lang="pl-PL" sz="1200" dirty="0" smtClean="0">
                <a:latin typeface="Sylfaen" pitchFamily="18" charset="0"/>
              </a:rPr>
              <a:t>koszt inwestycji to ponad 27 000 zł – dofinansowanie 13 830,34 zł</a:t>
            </a:r>
            <a:endParaRPr lang="pl-PL" sz="1200" dirty="0">
              <a:latin typeface="Sylfaen" pitchFamily="18" charset="0"/>
            </a:endParaRPr>
          </a:p>
        </p:txBody>
      </p:sp>
      <p:pic>
        <p:nvPicPr>
          <p:cNvPr id="11" name="Picture 2" descr="C:\Users\DELL\Desktop\ZEBRANIA WIEJSKIE\2021\zdjęcia\123344640_4463993240338172_851960984174497587_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100" y="3286124"/>
            <a:ext cx="3143272" cy="2214578"/>
          </a:xfrm>
          <a:prstGeom prst="rect">
            <a:avLst/>
          </a:prstGeom>
          <a:noFill/>
        </p:spPr>
      </p:pic>
      <p:sp>
        <p:nvSpPr>
          <p:cNvPr id="13" name="pole tekstowe 12"/>
          <p:cNvSpPr txBox="1"/>
          <p:nvPr/>
        </p:nvSpPr>
        <p:spPr>
          <a:xfrm>
            <a:off x="-357222" y="5609412"/>
            <a:ext cx="578647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Rakówka w Tymbarku </a:t>
            </a:r>
            <a:r>
              <a:rPr lang="pl-PL" sz="1200" dirty="0" smtClean="0">
                <a:latin typeface="Sylfaen" pitchFamily="18" charset="0"/>
              </a:rPr>
              <a:t/>
            </a:r>
            <a:br>
              <a:rPr lang="pl-PL" sz="1200" dirty="0" smtClean="0">
                <a:latin typeface="Sylfaen" pitchFamily="18" charset="0"/>
              </a:rPr>
            </a:br>
            <a:r>
              <a:rPr lang="pl-PL" sz="1200" dirty="0" smtClean="0">
                <a:latin typeface="Sylfaen" pitchFamily="18" charset="0"/>
              </a:rPr>
              <a:t>koszt inwestycji to ponad  67 000 zł </a:t>
            </a:r>
            <a:br>
              <a:rPr lang="pl-PL" sz="1200" dirty="0" smtClean="0">
                <a:latin typeface="Sylfaen" pitchFamily="18" charset="0"/>
              </a:rPr>
            </a:br>
            <a:r>
              <a:rPr lang="pl-PL" sz="1200" dirty="0" smtClean="0">
                <a:latin typeface="Sylfaen" pitchFamily="18" charset="0"/>
              </a:rPr>
              <a:t>– dofinansowanie 33 696,39 zł</a:t>
            </a:r>
            <a:endParaRPr lang="pl-PL" sz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itchFamily="18" charset="0"/>
            </a:endParaRPr>
          </a:p>
        </p:txBody>
      </p:sp>
      <p:pic>
        <p:nvPicPr>
          <p:cNvPr id="204804" name="Picture 4" descr="C:\Users\DELL\Desktop\ZEBRANIA WIEJSKIE\2021\zdjęcia\gąsiorówk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29190" y="3286124"/>
            <a:ext cx="3143272" cy="2214577"/>
          </a:xfrm>
          <a:prstGeom prst="rect">
            <a:avLst/>
          </a:prstGeom>
          <a:noFill/>
        </p:spPr>
      </p:pic>
      <p:sp>
        <p:nvSpPr>
          <p:cNvPr id="16" name="pole tekstowe 15"/>
          <p:cNvSpPr txBox="1"/>
          <p:nvPr/>
        </p:nvSpPr>
        <p:spPr>
          <a:xfrm>
            <a:off x="3643306" y="5643578"/>
            <a:ext cx="578647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Gąsiorówka w Zawadce</a:t>
            </a:r>
          </a:p>
          <a:p>
            <a:pPr algn="ctr"/>
            <a:r>
              <a:rPr lang="pl-PL" sz="1200" dirty="0" smtClean="0">
                <a:latin typeface="Sylfaen" pitchFamily="18" charset="0"/>
              </a:rPr>
              <a:t>koszt inwestycji to ponad 235 000 zł</a:t>
            </a:r>
          </a:p>
          <a:p>
            <a:pPr algn="ctr"/>
            <a:r>
              <a:rPr lang="pl-PL" sz="1200" dirty="0" smtClean="0">
                <a:latin typeface="Sylfaen" pitchFamily="18" charset="0"/>
              </a:rPr>
              <a:t> – dofinansowanie 79 368,15 zł</a:t>
            </a:r>
            <a:endParaRPr lang="pl-PL" sz="1200" dirty="0">
              <a:latin typeface="Sylfaen" pitchFamily="18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27" name="Picture 3" descr="C:\Users\DELL\Desktop\depositphotos_59456737-stock-illustration-winding-roa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934" y="0"/>
            <a:ext cx="5220346" cy="5220346"/>
          </a:xfrm>
          <a:prstGeom prst="rect">
            <a:avLst/>
          </a:prstGeom>
          <a:noFill/>
        </p:spPr>
      </p:pic>
      <p:sp>
        <p:nvSpPr>
          <p:cNvPr id="4" name="pole tekstowe 3"/>
          <p:cNvSpPr txBox="1"/>
          <p:nvPr/>
        </p:nvSpPr>
        <p:spPr>
          <a:xfrm>
            <a:off x="642910" y="655622"/>
            <a:ext cx="4357718" cy="353943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pl-PL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Łącznie </a:t>
            </a:r>
            <a:br>
              <a:rPr lang="pl-PL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</a:br>
            <a:r>
              <a:rPr lang="pl-PL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w 2020 roku wyremontowano </a:t>
            </a:r>
            <a:br>
              <a:rPr lang="pl-PL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</a:br>
            <a:r>
              <a:rPr lang="pl-PL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i zmodernizowano </a:t>
            </a:r>
            <a:r>
              <a:rPr lang="pl-PL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2,56 km </a:t>
            </a:r>
            <a:r>
              <a:rPr lang="pl-PL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/>
            </a:r>
            <a:br>
              <a:rPr lang="pl-PL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</a:br>
            <a:r>
              <a:rPr lang="pl-PL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dróg gminnych.</a:t>
            </a:r>
            <a:endParaRPr lang="pl-PL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35665606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rostokąt 12"/>
          <p:cNvSpPr/>
          <p:nvPr/>
        </p:nvSpPr>
        <p:spPr>
          <a:xfrm>
            <a:off x="7072330" y="785794"/>
            <a:ext cx="1928826" cy="157163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4071934" y="785794"/>
            <a:ext cx="1928826" cy="157163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ole tekstowe 3"/>
          <p:cNvSpPr txBox="1"/>
          <p:nvPr/>
        </p:nvSpPr>
        <p:spPr>
          <a:xfrm>
            <a:off x="357158" y="2071678"/>
            <a:ext cx="8429684" cy="372409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4400" dirty="0">
                <a:latin typeface="Arial Black" pitchFamily="34" charset="0"/>
                <a:cs typeface="+mn-cs"/>
              </a:rPr>
              <a:t/>
            </a:r>
            <a:br>
              <a:rPr lang="pl-PL" sz="4400" dirty="0">
                <a:latin typeface="Arial Black" pitchFamily="34" charset="0"/>
                <a:cs typeface="+mn-cs"/>
              </a:rPr>
            </a:br>
            <a:r>
              <a:rPr lang="pl-PL" sz="4800" dirty="0" smtClean="0"/>
              <a:t> </a:t>
            </a:r>
            <a:r>
              <a:rPr lang="pl-PL" sz="48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REMONTY, MODERNIZACJE, PRZEBUDOWY OBIEKTÓW GMINNYCH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4800" b="1" cap="all" dirty="0">
              <a:ln w="9000" cmpd="sng">
                <a:solidFill>
                  <a:schemeClr val="tx1"/>
                </a:solidFill>
                <a:prstDash val="solid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Sylfaen" pitchFamily="18" charset="0"/>
              <a:cs typeface="+mn-cs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1071538" y="785794"/>
            <a:ext cx="1928826" cy="157163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74082" name="Picture 2" descr="C:\Users\DELL\Desktop\ZEBRANIA WIEJSKIE\2021\zdjęcia\123344640_4463993240338172_851960984174497587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342240"/>
            <a:ext cx="2684878" cy="1847258"/>
          </a:xfrm>
          <a:prstGeom prst="rect">
            <a:avLst/>
          </a:prstGeom>
          <a:noFill/>
        </p:spPr>
      </p:pic>
      <p:pic>
        <p:nvPicPr>
          <p:cNvPr id="174083" name="Picture 3" descr="C:\Users\DELL\Desktop\ZEBRANIA WIEJSKIE\2021\zdjęcia\118443494_4123079177762915_1159984820647760154_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357166"/>
            <a:ext cx="2714645" cy="1857388"/>
          </a:xfrm>
          <a:prstGeom prst="rect">
            <a:avLst/>
          </a:prstGeom>
          <a:noFill/>
        </p:spPr>
      </p:pic>
      <p:pic>
        <p:nvPicPr>
          <p:cNvPr id="190466" name="Picture 2" descr="C:\Users\DELL\Desktop\ZEBRANIA WIEJSKIE\2021\zdjęcia\122492349_4413690655368431_982347480697918357_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43636" y="357166"/>
            <a:ext cx="2714644" cy="18573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35665606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ostokąt 9"/>
          <p:cNvSpPr/>
          <p:nvPr/>
        </p:nvSpPr>
        <p:spPr>
          <a:xfrm>
            <a:off x="6357950" y="2357430"/>
            <a:ext cx="2500330" cy="228601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ole tekstowe 3"/>
          <p:cNvSpPr txBox="1"/>
          <p:nvPr/>
        </p:nvSpPr>
        <p:spPr>
          <a:xfrm>
            <a:off x="285720" y="156969"/>
            <a:ext cx="8572560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pl-PL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Modernizacja </a:t>
            </a: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/>
            </a:r>
            <a:b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</a:br>
            <a:r>
              <a:rPr lang="pl-P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budynku Urzędu Gminy w Tymbarku</a:t>
            </a:r>
            <a:endParaRPr lang="pl-PL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itchFamily="18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1928794" y="2357430"/>
            <a:ext cx="2500330" cy="228601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1491" name="Rectangle 3"/>
          <p:cNvSpPr>
            <a:spLocks noChangeArrowheads="1"/>
          </p:cNvSpPr>
          <p:nvPr/>
        </p:nvSpPr>
        <p:spPr bwMode="auto">
          <a:xfrm>
            <a:off x="357158" y="5194901"/>
            <a:ext cx="8429684" cy="187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buFont typeface="Wingdings" pitchFamily="2" charset="2"/>
              <a:buChar char="Ø"/>
            </a:pPr>
            <a:endParaRPr lang="pl-PL" dirty="0" smtClean="0">
              <a:latin typeface="Sylfae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pl-PL" sz="1600" dirty="0" smtClean="0">
                <a:latin typeface="Sylfaen" pitchFamily="18" charset="0"/>
              </a:rPr>
              <a:t> koszt modernizacji to ponad 661 821 zł</a:t>
            </a:r>
            <a:endParaRPr lang="en-US" sz="1600" dirty="0" smtClean="0">
              <a:latin typeface="Sylfae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1600" dirty="0" smtClean="0">
                <a:latin typeface="Sylfaen" pitchFamily="18" charset="0"/>
              </a:rPr>
              <a:t> </a:t>
            </a:r>
            <a:r>
              <a:rPr lang="pl-PL" sz="1600" dirty="0" smtClean="0">
                <a:latin typeface="Sylfaen" pitchFamily="18" charset="0"/>
              </a:rPr>
              <a:t>dofinansowanie 500 000 zł </a:t>
            </a:r>
            <a:r>
              <a:rPr lang="pl-PL" sz="1600" i="1" dirty="0" smtClean="0">
                <a:latin typeface="Sylfaen" pitchFamily="18" charset="0"/>
              </a:rPr>
              <a:t>z Rządowego Funduszu Inwestycji Lokalnych</a:t>
            </a:r>
            <a:endParaRPr lang="en-US" sz="1600" i="1" dirty="0" smtClean="0">
              <a:latin typeface="Sylfae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1600" dirty="0" smtClean="0">
                <a:latin typeface="Sylfaen" pitchFamily="18" charset="0"/>
              </a:rPr>
              <a:t> </a:t>
            </a:r>
            <a:r>
              <a:rPr lang="pl-PL" sz="1600" dirty="0" smtClean="0">
                <a:latin typeface="Sylfaen" pitchFamily="18" charset="0"/>
              </a:rPr>
              <a:t>wykona</a:t>
            </a:r>
            <a:r>
              <a:rPr lang="en-US" sz="1600" dirty="0" smtClean="0">
                <a:latin typeface="Sylfaen" pitchFamily="18" charset="0"/>
              </a:rPr>
              <a:t>no </a:t>
            </a:r>
            <a:r>
              <a:rPr lang="pl-PL" sz="1600" dirty="0" err="1" smtClean="0">
                <a:latin typeface="Sylfaen" pitchFamily="18" charset="0"/>
              </a:rPr>
              <a:t>modernizacj</a:t>
            </a:r>
            <a:r>
              <a:rPr lang="en-US" sz="1600" dirty="0" smtClean="0">
                <a:latin typeface="Sylfaen" pitchFamily="18" charset="0"/>
              </a:rPr>
              <a:t>ę</a:t>
            </a:r>
            <a:r>
              <a:rPr lang="pl-PL" sz="1600" dirty="0" smtClean="0">
                <a:latin typeface="Sylfaen" pitchFamily="18" charset="0"/>
              </a:rPr>
              <a:t> dachu, </a:t>
            </a:r>
            <a:r>
              <a:rPr lang="pl-PL" sz="1600" dirty="0" err="1" smtClean="0">
                <a:latin typeface="Sylfaen" pitchFamily="18" charset="0"/>
              </a:rPr>
              <a:t>wyremontowan</a:t>
            </a:r>
            <a:r>
              <a:rPr lang="en-US" sz="1600" dirty="0" smtClean="0">
                <a:latin typeface="Sylfaen" pitchFamily="18" charset="0"/>
              </a:rPr>
              <a:t>o</a:t>
            </a:r>
            <a:r>
              <a:rPr lang="pl-PL" sz="1600" dirty="0" smtClean="0">
                <a:latin typeface="Sylfaen" pitchFamily="18" charset="0"/>
              </a:rPr>
              <a:t> poddasze, wyremontowano</a:t>
            </a:r>
            <a:r>
              <a:rPr lang="en-US" sz="1600" dirty="0" smtClean="0">
                <a:latin typeface="Sylfaen" pitchFamily="18" charset="0"/>
              </a:rPr>
              <a:t> </a:t>
            </a:r>
            <a:r>
              <a:rPr lang="pl-PL" sz="1600" dirty="0" smtClean="0">
                <a:latin typeface="Sylfaen" pitchFamily="18" charset="0"/>
              </a:rPr>
              <a:t>elewację</a:t>
            </a:r>
            <a:r>
              <a:rPr lang="en-US" sz="1600" dirty="0" smtClean="0">
                <a:latin typeface="Sylfaen" pitchFamily="18" charset="0"/>
              </a:rPr>
              <a:t> </a:t>
            </a:r>
          </a:p>
          <a:p>
            <a:r>
              <a:rPr lang="en-US" sz="1600" dirty="0" smtClean="0">
                <a:latin typeface="Sylfaen" pitchFamily="18" charset="0"/>
              </a:rPr>
              <a:t>    </a:t>
            </a:r>
            <a:r>
              <a:rPr lang="pl-PL" sz="1600" dirty="0" smtClean="0">
                <a:latin typeface="Sylfaen" pitchFamily="18" charset="0"/>
              </a:rPr>
              <a:t>północną, wschodnią oraz południową budynku Urzędu Gminy</a:t>
            </a:r>
            <a:r>
              <a:rPr lang="en-US" sz="1600" dirty="0" smtClean="0">
                <a:latin typeface="Sylfaen" pitchFamily="18" charset="0"/>
              </a:rPr>
              <a:t>, </a:t>
            </a:r>
            <a:r>
              <a:rPr lang="pl-PL" sz="1600" dirty="0" smtClean="0">
                <a:latin typeface="Sylfaen" pitchFamily="18" charset="0"/>
              </a:rPr>
              <a:t>wykonano instalację </a:t>
            </a:r>
            <a:endParaRPr lang="en-US" sz="1600" dirty="0" smtClean="0">
              <a:latin typeface="Sylfaen" pitchFamily="18" charset="0"/>
            </a:endParaRPr>
          </a:p>
          <a:p>
            <a:r>
              <a:rPr lang="en-US" sz="1600" dirty="0" smtClean="0">
                <a:latin typeface="Sylfaen" pitchFamily="18" charset="0"/>
              </a:rPr>
              <a:t>    </a:t>
            </a:r>
            <a:r>
              <a:rPr lang="pl-PL" sz="1600" dirty="0" smtClean="0">
                <a:latin typeface="Sylfaen" pitchFamily="18" charset="0"/>
              </a:rPr>
              <a:t>fotowoltaiczną oraz klimatyzację</a:t>
            </a:r>
          </a:p>
          <a:p>
            <a:r>
              <a:rPr lang="en-US" i="1" dirty="0" smtClean="0">
                <a:latin typeface="Sylfaen" pitchFamily="18" charset="0"/>
              </a:rPr>
              <a:t> </a:t>
            </a:r>
            <a:endParaRPr lang="pl-PL" sz="1600" dirty="0" smtClean="0">
              <a:latin typeface="Sylfaen" pitchFamily="18" charset="0"/>
            </a:endParaRPr>
          </a:p>
        </p:txBody>
      </p:sp>
      <p:pic>
        <p:nvPicPr>
          <p:cNvPr id="9" name="Picture 1" descr="C:\Users\DELL\Desktop\ZEBRANIA WIEJSKIE\2021\zdjęcia\130569932_4612955848775243_7897555571335694602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714488"/>
            <a:ext cx="3999966" cy="2714644"/>
          </a:xfrm>
          <a:prstGeom prst="rect">
            <a:avLst/>
          </a:prstGeom>
          <a:noFill/>
        </p:spPr>
      </p:pic>
      <p:pic>
        <p:nvPicPr>
          <p:cNvPr id="1027" name="Picture 3" descr="C:\Users\DELL\Desktop\130301527_4612955915441903_5939687946471655377_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1714488"/>
            <a:ext cx="3999968" cy="27146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35665606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ostokąt 9"/>
          <p:cNvSpPr/>
          <p:nvPr/>
        </p:nvSpPr>
        <p:spPr>
          <a:xfrm>
            <a:off x="6715140" y="2571744"/>
            <a:ext cx="1785950" cy="228601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ole tekstowe 3"/>
          <p:cNvSpPr txBox="1"/>
          <p:nvPr/>
        </p:nvSpPr>
        <p:spPr>
          <a:xfrm>
            <a:off x="285720" y="156969"/>
            <a:ext cx="8572560" cy="175432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pl-PL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Modernizacja </a:t>
            </a: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/>
            </a:r>
            <a:b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</a:br>
            <a:r>
              <a:rPr lang="pl-P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budynku zaplecza </a:t>
            </a:r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/>
            </a:r>
            <a:b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</a:br>
            <a:r>
              <a:rPr lang="pl-P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sportowego przy Orliku</a:t>
            </a:r>
            <a:endParaRPr lang="pl-PL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itchFamily="18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214546" y="2571744"/>
            <a:ext cx="2500330" cy="228601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1491" name="Rectangle 3"/>
          <p:cNvSpPr>
            <a:spLocks noChangeArrowheads="1"/>
          </p:cNvSpPr>
          <p:nvPr/>
        </p:nvSpPr>
        <p:spPr bwMode="auto">
          <a:xfrm>
            <a:off x="357158" y="5357826"/>
            <a:ext cx="8429684" cy="1354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buFont typeface="Wingdings" pitchFamily="2" charset="2"/>
              <a:buChar char="Ø"/>
            </a:pPr>
            <a:endParaRPr lang="pl-PL" dirty="0" smtClean="0">
              <a:latin typeface="Sylfae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1600" dirty="0" smtClean="0">
                <a:latin typeface="Sylfaen" pitchFamily="18" charset="0"/>
              </a:rPr>
              <a:t> </a:t>
            </a:r>
            <a:r>
              <a:rPr lang="pl-PL" sz="1600" dirty="0" smtClean="0">
                <a:latin typeface="Sylfaen" pitchFamily="18" charset="0"/>
              </a:rPr>
              <a:t>w ramach zadania wymieniona została częściowo stolarka </a:t>
            </a:r>
            <a:r>
              <a:rPr lang="pl-PL" sz="1600" dirty="0" smtClean="0">
                <a:latin typeface="Sylfaen" pitchFamily="18" charset="0"/>
              </a:rPr>
              <a:t>zewnętrzna</a:t>
            </a:r>
            <a:endParaRPr lang="en-US" sz="1600" dirty="0" smtClean="0">
              <a:latin typeface="Sylfae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1600" dirty="0" smtClean="0">
                <a:latin typeface="Sylfaen" pitchFamily="18" charset="0"/>
              </a:rPr>
              <a:t> </a:t>
            </a:r>
            <a:r>
              <a:rPr lang="pl-PL" sz="1600" dirty="0" smtClean="0">
                <a:latin typeface="Sylfaen" pitchFamily="18" charset="0"/>
              </a:rPr>
              <a:t>wykonano termomodernizację budynku i malowanie wszystkich pomieszczeń </a:t>
            </a:r>
            <a:endParaRPr lang="en-US" sz="1600" dirty="0" smtClean="0">
              <a:latin typeface="Sylfae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1600" dirty="0" smtClean="0">
                <a:latin typeface="Sylfaen" pitchFamily="18" charset="0"/>
              </a:rPr>
              <a:t> </a:t>
            </a:r>
            <a:r>
              <a:rPr lang="pl-PL" sz="1600" dirty="0" smtClean="0">
                <a:latin typeface="Sylfaen" pitchFamily="18" charset="0"/>
              </a:rPr>
              <a:t>wykonano także remont częściowy instalacji elektrycznej i hydraulicznej</a:t>
            </a:r>
          </a:p>
          <a:p>
            <a:r>
              <a:rPr lang="en-US" sz="1600" i="1" dirty="0" smtClean="0">
                <a:latin typeface="Sylfaen" pitchFamily="18" charset="0"/>
              </a:rPr>
              <a:t> </a:t>
            </a:r>
            <a:endParaRPr lang="pl-PL" sz="1600" dirty="0" smtClean="0">
              <a:latin typeface="Sylfaen" pitchFamily="18" charset="0"/>
            </a:endParaRPr>
          </a:p>
        </p:txBody>
      </p:sp>
      <p:pic>
        <p:nvPicPr>
          <p:cNvPr id="2050" name="Picture 2" descr="C:\Users\DELL\Desktop\ZEBRANIA WIEJSKIE\2021\zdjęcia\92697604_3502601309810708_2340043232496320512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982380"/>
            <a:ext cx="4000528" cy="2732504"/>
          </a:xfrm>
          <a:prstGeom prst="rect">
            <a:avLst/>
          </a:prstGeom>
          <a:noFill/>
        </p:spPr>
      </p:pic>
      <p:pic>
        <p:nvPicPr>
          <p:cNvPr id="2051" name="Picture 3" descr="C:\Users\DELL\Desktop\ZEBRANIA WIEJSKIE\2021\zdjęcia\92380808_3502602113143961_1680411276024479744_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714356"/>
            <a:ext cx="3000396" cy="40005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35665606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ostokąt 9"/>
          <p:cNvSpPr/>
          <p:nvPr/>
        </p:nvSpPr>
        <p:spPr>
          <a:xfrm>
            <a:off x="6500826" y="2357430"/>
            <a:ext cx="2500330" cy="228601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ole tekstowe 3"/>
          <p:cNvSpPr txBox="1"/>
          <p:nvPr/>
        </p:nvSpPr>
        <p:spPr>
          <a:xfrm>
            <a:off x="285720" y="156969"/>
            <a:ext cx="8572560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pl-PL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Modernizacja </a:t>
            </a:r>
            <a:endParaRPr lang="en-US" sz="3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itchFamily="18" charset="0"/>
            </a:endParaRPr>
          </a:p>
          <a:p>
            <a:pPr algn="ctr"/>
            <a:r>
              <a:rPr lang="pl-P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stacji uzdatniania wody w Tymbarku</a:t>
            </a:r>
            <a:endParaRPr lang="pl-PL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itchFamily="18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071670" y="2357430"/>
            <a:ext cx="2500330" cy="228601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1491" name="Rectangle 3"/>
          <p:cNvSpPr>
            <a:spLocks noChangeArrowheads="1"/>
          </p:cNvSpPr>
          <p:nvPr/>
        </p:nvSpPr>
        <p:spPr bwMode="auto">
          <a:xfrm>
            <a:off x="357158" y="5514819"/>
            <a:ext cx="842968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>
                <a:latin typeface="Sylfaen" pitchFamily="18" charset="0"/>
              </a:rPr>
              <a:t> </a:t>
            </a:r>
            <a:r>
              <a:rPr lang="pl-PL" dirty="0" smtClean="0">
                <a:latin typeface="Sylfaen" pitchFamily="18" charset="0"/>
              </a:rPr>
              <a:t>koszt remontu to około 26 000 zł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>
                <a:latin typeface="Sylfaen" pitchFamily="18" charset="0"/>
              </a:rPr>
              <a:t> </a:t>
            </a:r>
            <a:r>
              <a:rPr lang="pl-PL" dirty="0" smtClean="0">
                <a:latin typeface="Sylfaen" pitchFamily="18" charset="0"/>
              </a:rPr>
              <a:t>zakres prac obejmował remont instalacji wodno-kanalizacyjnej, instalacji </a:t>
            </a:r>
            <a:r>
              <a:rPr lang="en-US" dirty="0" smtClean="0">
                <a:latin typeface="Sylfaen" pitchFamily="18" charset="0"/>
              </a:rPr>
              <a:t>  </a:t>
            </a:r>
          </a:p>
          <a:p>
            <a:r>
              <a:rPr lang="en-US" dirty="0" smtClean="0">
                <a:latin typeface="Sylfaen" pitchFamily="18" charset="0"/>
              </a:rPr>
              <a:t>    </a:t>
            </a:r>
            <a:r>
              <a:rPr lang="pl-PL" dirty="0" smtClean="0">
                <a:latin typeface="Sylfaen" pitchFamily="18" charset="0"/>
              </a:rPr>
              <a:t>elektrycznej wraz z ułożeniem płytek ceramicznych i malowaniem całego </a:t>
            </a:r>
            <a:endParaRPr lang="en-US" dirty="0" smtClean="0">
              <a:latin typeface="Sylfaen" pitchFamily="18" charset="0"/>
            </a:endParaRPr>
          </a:p>
          <a:p>
            <a:r>
              <a:rPr lang="en-US" dirty="0" smtClean="0">
                <a:latin typeface="Sylfaen" pitchFamily="18" charset="0"/>
              </a:rPr>
              <a:t>    </a:t>
            </a:r>
            <a:r>
              <a:rPr lang="pl-PL" dirty="0" smtClean="0">
                <a:latin typeface="Sylfaen" pitchFamily="18" charset="0"/>
              </a:rPr>
              <a:t>pomieszczenia stacji</a:t>
            </a:r>
            <a:endParaRPr lang="pl-PL" dirty="0">
              <a:latin typeface="Sylfaen" pitchFamily="18" charset="0"/>
            </a:endParaRPr>
          </a:p>
        </p:txBody>
      </p:sp>
      <p:pic>
        <p:nvPicPr>
          <p:cNvPr id="11" name="Picture 4" descr="C:\Users\DELL\Desktop\ZEBRANIA WIEJSKIE\2021\zdjęcia\97799792_3654015954669242_4294508679392133120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691929"/>
            <a:ext cx="4000528" cy="2737203"/>
          </a:xfrm>
          <a:prstGeom prst="rect">
            <a:avLst/>
          </a:prstGeom>
          <a:noFill/>
        </p:spPr>
      </p:pic>
      <p:pic>
        <p:nvPicPr>
          <p:cNvPr id="2053" name="Picture 5" descr="C:\Users\DELL\Desktop\ZEBRANIA WIEJSKIE\2021\zdjęcia\97902480_3654015684669269_186417441960624128_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1714488"/>
            <a:ext cx="3857652" cy="27325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35665606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ostokąt 9"/>
          <p:cNvSpPr/>
          <p:nvPr/>
        </p:nvSpPr>
        <p:spPr>
          <a:xfrm>
            <a:off x="6500826" y="2357430"/>
            <a:ext cx="2500330" cy="228601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ole tekstowe 3"/>
          <p:cNvSpPr txBox="1"/>
          <p:nvPr/>
        </p:nvSpPr>
        <p:spPr>
          <a:xfrm>
            <a:off x="285720" y="156969"/>
            <a:ext cx="8572560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pl-PL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Przebudowa boiska sportowego </a:t>
            </a: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/>
            </a:r>
            <a:b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</a:br>
            <a:r>
              <a:rPr lang="pl-PL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przy szkole w Piekiełku </a:t>
            </a:r>
            <a:endParaRPr lang="pl-PL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itchFamily="18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071670" y="2357430"/>
            <a:ext cx="2500330" cy="228601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1491" name="Rectangle 3"/>
          <p:cNvSpPr>
            <a:spLocks noChangeArrowheads="1"/>
          </p:cNvSpPr>
          <p:nvPr/>
        </p:nvSpPr>
        <p:spPr bwMode="auto">
          <a:xfrm>
            <a:off x="357158" y="5225679"/>
            <a:ext cx="8215370" cy="1846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buFont typeface="Wingdings" pitchFamily="2" charset="2"/>
              <a:buChar char="Ø"/>
            </a:pPr>
            <a:endParaRPr lang="pl-PL" dirty="0" smtClean="0">
              <a:latin typeface="Sylfae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1600" dirty="0" smtClean="0">
                <a:latin typeface="Sylfaen" pitchFamily="18" charset="0"/>
              </a:rPr>
              <a:t> </a:t>
            </a:r>
            <a:r>
              <a:rPr lang="pl-PL" sz="1600" dirty="0" smtClean="0">
                <a:latin typeface="Sylfaen" pitchFamily="18" charset="0"/>
              </a:rPr>
              <a:t>wartość zadania to 244 770 zł</a:t>
            </a:r>
            <a:r>
              <a:rPr lang="en-US" sz="1600" dirty="0" smtClean="0">
                <a:latin typeface="Sylfaen" pitchFamily="18" charset="0"/>
              </a:rPr>
              <a:t> </a:t>
            </a:r>
          </a:p>
          <a:p>
            <a:pPr>
              <a:buFont typeface="Wingdings" pitchFamily="2" charset="2"/>
              <a:buChar char="Ø"/>
            </a:pPr>
            <a:r>
              <a:rPr lang="en-US" sz="1600" dirty="0" smtClean="0">
                <a:latin typeface="Sylfaen" pitchFamily="18" charset="0"/>
              </a:rPr>
              <a:t> </a:t>
            </a:r>
            <a:r>
              <a:rPr lang="pl-PL" sz="1600" dirty="0" smtClean="0">
                <a:latin typeface="Sylfaen" pitchFamily="18" charset="0"/>
              </a:rPr>
              <a:t>150 000 zł Gmina Tymbark pozyskała z budżetu województwa małopolskiego w ramach projektu </a:t>
            </a:r>
            <a:r>
              <a:rPr lang="pl-PL" sz="1600" i="1" dirty="0" smtClean="0">
                <a:latin typeface="Sylfaen" pitchFamily="18" charset="0"/>
              </a:rPr>
              <a:t>Małopolska Infrastruktura Rekreacyjno-Sportowa</a:t>
            </a:r>
            <a:endParaRPr lang="en-US" sz="1600" i="1" dirty="0" smtClean="0">
              <a:latin typeface="Sylfae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1600" i="1" dirty="0" smtClean="0">
                <a:latin typeface="Sylfaen" pitchFamily="18" charset="0"/>
              </a:rPr>
              <a:t> </a:t>
            </a:r>
            <a:r>
              <a:rPr lang="pl-PL" sz="1600" dirty="0" smtClean="0">
                <a:latin typeface="Sylfaen" pitchFamily="18" charset="0"/>
              </a:rPr>
              <a:t>istniejące boisko przebudowano na boisko wielofunkcyjne do gry w piłkę nożną i piłkę ręczną</a:t>
            </a:r>
            <a:r>
              <a:rPr lang="en-US" sz="1600" dirty="0" smtClean="0">
                <a:latin typeface="Sylfaen" pitchFamily="18" charset="0"/>
              </a:rPr>
              <a:t>, </a:t>
            </a:r>
            <a:r>
              <a:rPr lang="pl-PL" sz="1600" dirty="0" err="1" smtClean="0">
                <a:latin typeface="Sylfaen" pitchFamily="18" charset="0"/>
              </a:rPr>
              <a:t>zamontowan</a:t>
            </a:r>
            <a:r>
              <a:rPr lang="en-US" sz="1600" dirty="0" smtClean="0">
                <a:latin typeface="Sylfaen" pitchFamily="18" charset="0"/>
              </a:rPr>
              <a:t>o</a:t>
            </a:r>
            <a:r>
              <a:rPr lang="pl-PL" sz="1600" dirty="0" smtClean="0">
                <a:latin typeface="Sylfaen" pitchFamily="18" charset="0"/>
              </a:rPr>
              <a:t> bramki piłkarskie 300 x 200 m razem z siatkami oraz ławki</a:t>
            </a:r>
          </a:p>
          <a:p>
            <a:r>
              <a:rPr lang="en-US" sz="1600" i="1" dirty="0" smtClean="0">
                <a:latin typeface="Sylfaen" pitchFamily="18" charset="0"/>
              </a:rPr>
              <a:t> </a:t>
            </a:r>
            <a:endParaRPr lang="pl-PL" sz="1600" dirty="0" smtClean="0">
              <a:latin typeface="Sylfaen" pitchFamily="18" charset="0"/>
            </a:endParaRPr>
          </a:p>
        </p:txBody>
      </p:sp>
      <p:pic>
        <p:nvPicPr>
          <p:cNvPr id="3074" name="Picture 2" descr="C:\Users\DELL\Desktop\ZEBRANIA WIEJSKIE\2021\zdjęcia\130169677_4617094405028054_1303843526147805069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1643050"/>
            <a:ext cx="4000528" cy="2786083"/>
          </a:xfrm>
          <a:prstGeom prst="rect">
            <a:avLst/>
          </a:prstGeom>
          <a:noFill/>
        </p:spPr>
      </p:pic>
      <p:pic>
        <p:nvPicPr>
          <p:cNvPr id="3075" name="Picture 3" descr="C:\Users\DELL\Desktop\ZEBRANIA WIEJSKIE\2021\zdjęcia\130717533_4617094408361387_2105246537599556185_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1714488"/>
            <a:ext cx="3857652" cy="27324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35665606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ostokąt 9"/>
          <p:cNvSpPr/>
          <p:nvPr/>
        </p:nvSpPr>
        <p:spPr>
          <a:xfrm>
            <a:off x="6572264" y="2428868"/>
            <a:ext cx="2500330" cy="228601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ole tekstowe 3"/>
          <p:cNvSpPr txBox="1"/>
          <p:nvPr/>
        </p:nvSpPr>
        <p:spPr>
          <a:xfrm>
            <a:off x="71406" y="1275694"/>
            <a:ext cx="8572560" cy="193899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M</a:t>
            </a:r>
            <a:r>
              <a:rPr lang="pl-PL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ontaż</a:t>
            </a:r>
            <a:r>
              <a:rPr lang="pl-P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 lamp 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/>
            </a:r>
            <a:b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</a:br>
            <a:r>
              <a:rPr lang="pl-P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oświetleniowych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 </a:t>
            </a:r>
            <a:b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</a:b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p</a:t>
            </a:r>
            <a:r>
              <a:rPr lang="pl-PL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rzy</a:t>
            </a:r>
            <a:r>
              <a:rPr lang="pl-P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 drodze 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/>
            </a:r>
            <a:b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</a:br>
            <a:r>
              <a:rPr lang="pl-P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Do Noku 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/>
            </a:r>
            <a:b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</a:br>
            <a:r>
              <a:rPr lang="pl-P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w Tymbarku</a:t>
            </a:r>
            <a:endParaRPr lang="pl-P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itchFamily="18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3214678" y="2428868"/>
            <a:ext cx="2500330" cy="228601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1491" name="Rectangle 3"/>
          <p:cNvSpPr>
            <a:spLocks noChangeArrowheads="1"/>
          </p:cNvSpPr>
          <p:nvPr/>
        </p:nvSpPr>
        <p:spPr bwMode="auto">
          <a:xfrm>
            <a:off x="357158" y="5340036"/>
            <a:ext cx="8215370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buFont typeface="Wingdings" pitchFamily="2" charset="2"/>
              <a:buChar char="Ø"/>
            </a:pPr>
            <a:endParaRPr lang="pl-PL" dirty="0" smtClean="0">
              <a:latin typeface="Sylfae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1600" dirty="0" smtClean="0"/>
              <a:t> </a:t>
            </a:r>
            <a:r>
              <a:rPr lang="pl-PL" dirty="0" smtClean="0">
                <a:latin typeface="Sylfaen" pitchFamily="18" charset="0"/>
              </a:rPr>
              <a:t>koszt inwestycji to 25 951 zł </a:t>
            </a:r>
            <a:endParaRPr lang="en-US" dirty="0" smtClean="0">
              <a:latin typeface="Sylfae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dirty="0" smtClean="0">
                <a:latin typeface="Sylfaen" pitchFamily="18" charset="0"/>
              </a:rPr>
              <a:t> </a:t>
            </a:r>
            <a:r>
              <a:rPr lang="pl-PL" dirty="0" smtClean="0">
                <a:latin typeface="Sylfaen" pitchFamily="18" charset="0"/>
              </a:rPr>
              <a:t>na istniejących słupach</a:t>
            </a:r>
            <a:r>
              <a:rPr lang="en-US" dirty="0" smtClean="0">
                <a:latin typeface="Sylfaen" pitchFamily="18" charset="0"/>
              </a:rPr>
              <a:t> </a:t>
            </a:r>
            <a:r>
              <a:rPr lang="pl-PL" dirty="0" smtClean="0">
                <a:latin typeface="Sylfaen" pitchFamily="18" charset="0"/>
              </a:rPr>
              <a:t>zamontowano 7 </a:t>
            </a:r>
            <a:r>
              <a:rPr lang="pl-PL" dirty="0" err="1" smtClean="0">
                <a:latin typeface="Sylfaen" pitchFamily="18" charset="0"/>
              </a:rPr>
              <a:t>op</a:t>
            </a:r>
            <a:r>
              <a:rPr lang="en-US" dirty="0" smtClean="0">
                <a:latin typeface="Sylfaen" pitchFamily="18" charset="0"/>
              </a:rPr>
              <a:t>r</a:t>
            </a:r>
            <a:r>
              <a:rPr lang="pl-PL" dirty="0" err="1" smtClean="0">
                <a:latin typeface="Sylfaen" pitchFamily="18" charset="0"/>
              </a:rPr>
              <a:t>aw</a:t>
            </a:r>
            <a:r>
              <a:rPr lang="pl-PL" dirty="0" smtClean="0">
                <a:latin typeface="Sylfaen" pitchFamily="18" charset="0"/>
              </a:rPr>
              <a:t> oświetleniowych </a:t>
            </a:r>
            <a:r>
              <a:rPr lang="en-US" dirty="0" smtClean="0">
                <a:latin typeface="Sylfaen" pitchFamily="18" charset="0"/>
              </a:rPr>
              <a:t/>
            </a:r>
            <a:br>
              <a:rPr lang="en-US" dirty="0" smtClean="0">
                <a:latin typeface="Sylfaen" pitchFamily="18" charset="0"/>
              </a:rPr>
            </a:br>
            <a:r>
              <a:rPr lang="en-US" dirty="0" smtClean="0">
                <a:latin typeface="Sylfaen" pitchFamily="18" charset="0"/>
              </a:rPr>
              <a:t>    </a:t>
            </a:r>
            <a:r>
              <a:rPr lang="pl-PL" dirty="0" smtClean="0">
                <a:latin typeface="Sylfaen" pitchFamily="18" charset="0"/>
              </a:rPr>
              <a:t>typu LED wraz z linią i szafą zasilająco-sterowniczą</a:t>
            </a:r>
          </a:p>
          <a:p>
            <a:r>
              <a:rPr lang="en-US" sz="1600" i="1" dirty="0" smtClean="0">
                <a:latin typeface="Sylfaen" pitchFamily="18" charset="0"/>
              </a:rPr>
              <a:t> </a:t>
            </a:r>
            <a:endParaRPr lang="pl-PL" sz="1600" dirty="0" smtClean="0">
              <a:latin typeface="Sylfaen" pitchFamily="18" charset="0"/>
            </a:endParaRPr>
          </a:p>
        </p:txBody>
      </p:sp>
      <p:pic>
        <p:nvPicPr>
          <p:cNvPr id="4098" name="Picture 2" descr="C:\Users\DELL\Desktop\ZEBRANIA WIEJSKIE\2021\zdjęcia\133745314_4700802406657253_8372085574034979439_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428604"/>
            <a:ext cx="3071834" cy="4143404"/>
          </a:xfrm>
          <a:prstGeom prst="rect">
            <a:avLst/>
          </a:prstGeom>
          <a:noFill/>
        </p:spPr>
      </p:pic>
      <p:pic>
        <p:nvPicPr>
          <p:cNvPr id="4099" name="Picture 3" descr="C:\Users\DELL\Desktop\ZEBRANIA WIEJSKIE\2021\zdjęcia\134040576_4700802433323917_1827748401616375266_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84" y="428604"/>
            <a:ext cx="3107554" cy="41434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35665606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ostokąt 10"/>
          <p:cNvSpPr/>
          <p:nvPr/>
        </p:nvSpPr>
        <p:spPr>
          <a:xfrm>
            <a:off x="4214810" y="2571744"/>
            <a:ext cx="3357586" cy="228601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ole tekstowe 3"/>
          <p:cNvSpPr txBox="1"/>
          <p:nvPr/>
        </p:nvSpPr>
        <p:spPr>
          <a:xfrm>
            <a:off x="285720" y="71414"/>
            <a:ext cx="8572560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pl-PL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Budowa kanalizacji sanitarnej na osiedlu </a:t>
            </a:r>
            <a:r>
              <a:rPr lang="pl-PL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Kwaśniakówna</a:t>
            </a:r>
            <a:r>
              <a:rPr lang="pl-PL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 i </a:t>
            </a:r>
            <a:r>
              <a:rPr lang="pl-PL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Smagówka</a:t>
            </a:r>
            <a:r>
              <a:rPr lang="pl-PL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 w Podłopieniu</a:t>
            </a:r>
            <a:endParaRPr lang="pl-PL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itchFamily="18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285720" y="5643578"/>
            <a:ext cx="8858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 </a:t>
            </a:r>
            <a:r>
              <a:rPr lang="pl-P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koszt inwestycji to ponad 640 563 zł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 </a:t>
            </a:r>
            <a:r>
              <a:rPr lang="pl-P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wykonano kanalizację sanitarną na odcinku ok. 3 km </a:t>
            </a:r>
            <a:endParaRPr lang="en-U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itchFamily="18" charset="0"/>
            </a:endParaRPr>
          </a:p>
          <a:p>
            <a:endParaRPr lang="pl-PL" dirty="0"/>
          </a:p>
        </p:txBody>
      </p:sp>
      <p:pic>
        <p:nvPicPr>
          <p:cNvPr id="5122" name="Picture 2" descr="C:\Users\DELL\Desktop\39234773_2237106059907654_6287526826478665728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1357298"/>
            <a:ext cx="5929354" cy="333526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35665606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rostokąt 12"/>
          <p:cNvSpPr/>
          <p:nvPr/>
        </p:nvSpPr>
        <p:spPr>
          <a:xfrm>
            <a:off x="7072330" y="785794"/>
            <a:ext cx="1928826" cy="157163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4071934" y="785794"/>
            <a:ext cx="1928826" cy="157163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ole tekstowe 3"/>
          <p:cNvSpPr txBox="1"/>
          <p:nvPr/>
        </p:nvSpPr>
        <p:spPr>
          <a:xfrm>
            <a:off x="285720" y="2515269"/>
            <a:ext cx="8429684" cy="298543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4400" dirty="0">
                <a:latin typeface="Arial Black" pitchFamily="34" charset="0"/>
                <a:cs typeface="+mn-cs"/>
              </a:rPr>
              <a:t/>
            </a:r>
            <a:br>
              <a:rPr lang="pl-PL" sz="4400" dirty="0">
                <a:latin typeface="Arial Black" pitchFamily="34" charset="0"/>
                <a:cs typeface="+mn-cs"/>
              </a:rPr>
            </a:br>
            <a:r>
              <a:rPr lang="pl-PL" sz="4800" dirty="0" smtClean="0"/>
              <a:t> </a:t>
            </a:r>
            <a:r>
              <a:rPr lang="pl-PL" sz="48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INNE INWESTYCJE GMINNE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48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itchFamily="18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4800" b="1" cap="all" dirty="0">
              <a:ln w="9000" cmpd="sng">
                <a:solidFill>
                  <a:schemeClr val="tx1"/>
                </a:solidFill>
                <a:prstDash val="solid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Sylfaen" pitchFamily="18" charset="0"/>
              <a:cs typeface="+mn-cs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1071538" y="785794"/>
            <a:ext cx="1928826" cy="157163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1" name="Picture 2" descr="C:\Users\DELL\Desktop\ZEBRANIA WIEJSKIE\2021\zdjęcia\96493136_3612330372171134_1153740752438689792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357166"/>
            <a:ext cx="2714644" cy="1857388"/>
          </a:xfrm>
          <a:prstGeom prst="rect">
            <a:avLst/>
          </a:prstGeom>
          <a:noFill/>
        </p:spPr>
      </p:pic>
      <p:pic>
        <p:nvPicPr>
          <p:cNvPr id="12" name="Picture 4" descr="C:\Users\DELL\Desktop\ZEBRANIA WIEJSKIE\2021\zdjęcia\137510599_4753964171341076_9010433620509949813_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43240" y="337858"/>
            <a:ext cx="2714644" cy="1876696"/>
          </a:xfrm>
          <a:prstGeom prst="rect">
            <a:avLst/>
          </a:prstGeom>
          <a:noFill/>
        </p:spPr>
      </p:pic>
      <p:pic>
        <p:nvPicPr>
          <p:cNvPr id="14" name="Picture 3" descr="C:\Users\DELL\Desktop\ZEBRANIA WIEJSKIE\2021\zdjęcia\96591671_3630395253697979_1060850273502625792_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43636" y="357166"/>
            <a:ext cx="2714644" cy="187172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35665606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rostokąt 16"/>
          <p:cNvSpPr/>
          <p:nvPr/>
        </p:nvSpPr>
        <p:spPr>
          <a:xfrm>
            <a:off x="7072330" y="586406"/>
            <a:ext cx="1928826" cy="157163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rostokąt 17"/>
          <p:cNvSpPr/>
          <p:nvPr/>
        </p:nvSpPr>
        <p:spPr>
          <a:xfrm>
            <a:off x="4071934" y="586406"/>
            <a:ext cx="1928826" cy="157163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ole tekstowe 18"/>
          <p:cNvSpPr txBox="1"/>
          <p:nvPr/>
        </p:nvSpPr>
        <p:spPr>
          <a:xfrm>
            <a:off x="3143240" y="2428868"/>
            <a:ext cx="5857916" cy="403187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just">
              <a:buFont typeface="Wingdings" pitchFamily="2" charset="2"/>
              <a:buChar char="Ø"/>
            </a:pPr>
            <a:r>
              <a:rPr 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 </a:t>
            </a:r>
            <a:r>
              <a:rPr lang="pl-P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Naprawa korpusu drogi w Podłopieniu (os. Jasna) </a:t>
            </a:r>
            <a:r>
              <a:rPr lang="pl-PL" sz="1600" dirty="0" smtClean="0">
                <a:latin typeface="Sylfaen" pitchFamily="18" charset="0"/>
              </a:rPr>
              <a:t>remont </a:t>
            </a:r>
            <a:r>
              <a:rPr lang="pl-PL" sz="1600" dirty="0" smtClean="0">
                <a:latin typeface="Sylfaen" pitchFamily="18" charset="0"/>
              </a:rPr>
              <a:t>obejmował ułożenie korytek na długości ok. 100 m wraz </a:t>
            </a:r>
            <a:r>
              <a:rPr lang="en-US" sz="1600" dirty="0" smtClean="0">
                <a:latin typeface="Sylfaen" pitchFamily="18" charset="0"/>
              </a:rPr>
              <a:t/>
            </a:r>
            <a:br>
              <a:rPr lang="en-US" sz="1600" dirty="0" smtClean="0">
                <a:latin typeface="Sylfaen" pitchFamily="18" charset="0"/>
              </a:rPr>
            </a:br>
            <a:r>
              <a:rPr lang="pl-PL" sz="1600" dirty="0" smtClean="0">
                <a:latin typeface="Sylfaen" pitchFamily="18" charset="0"/>
              </a:rPr>
              <a:t>z obsypaniem poboczy</a:t>
            </a:r>
          </a:p>
          <a:p>
            <a:pPr algn="just">
              <a:buFont typeface="Wingdings" pitchFamily="2" charset="2"/>
              <a:buChar char="Ø"/>
            </a:pPr>
            <a:r>
              <a:rPr 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 </a:t>
            </a:r>
            <a:r>
              <a:rPr lang="pl-P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Zakup wiaty przystankowej w Piekiełku</a:t>
            </a:r>
            <a:r>
              <a:rPr lang="pl-PL" sz="1600" dirty="0" smtClean="0">
                <a:latin typeface="Sylfaen" pitchFamily="18" charset="0"/>
              </a:rPr>
              <a:t>, wiata zastąpiła starą, drewnianą konstrukcję noszącą już liczne ślady zużycia</a:t>
            </a:r>
            <a:r>
              <a:rPr lang="en-US" sz="1600" dirty="0" smtClean="0">
                <a:latin typeface="Sylfaen" pitchFamily="18" charset="0"/>
              </a:rPr>
              <a:t>,</a:t>
            </a:r>
            <a:r>
              <a:rPr lang="pl-PL" sz="1600" dirty="0" smtClean="0">
                <a:latin typeface="Sylfaen" pitchFamily="18" charset="0"/>
              </a:rPr>
              <a:t> koszt zakupu to ponad 6 000 zł </a:t>
            </a:r>
          </a:p>
          <a:p>
            <a:pPr algn="just">
              <a:buFont typeface="Wingdings" pitchFamily="2" charset="2"/>
              <a:buChar char="Ø"/>
            </a:pPr>
            <a:r>
              <a:rPr 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 </a:t>
            </a:r>
            <a:r>
              <a:rPr lang="pl-P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Uregulowanie wody opadowej przy szkole w Podłopieniu </a:t>
            </a:r>
            <a:r>
              <a:rPr lang="pl-PL" sz="1600" dirty="0" smtClean="0">
                <a:latin typeface="Sylfaen" pitchFamily="18" charset="0"/>
              </a:rPr>
              <a:t>prace, podjęte z inicjatywy mieszkańców Podłopienia (przy ich czynnym udziale</a:t>
            </a:r>
            <a:r>
              <a:rPr lang="pl-PL" sz="1600" dirty="0" smtClean="0">
                <a:latin typeface="Sylfaen" pitchFamily="18" charset="0"/>
              </a:rPr>
              <a:t>)</a:t>
            </a:r>
            <a:r>
              <a:rPr lang="en-US" sz="1600" dirty="0" smtClean="0">
                <a:latin typeface="Sylfaen" pitchFamily="18" charset="0"/>
              </a:rPr>
              <a:t>,</a:t>
            </a:r>
            <a:r>
              <a:rPr lang="pl-PL" sz="1600" dirty="0" smtClean="0">
                <a:latin typeface="Sylfaen" pitchFamily="18" charset="0"/>
              </a:rPr>
              <a:t> </a:t>
            </a:r>
            <a:r>
              <a:rPr lang="pl-PL" sz="1600" dirty="0" smtClean="0">
                <a:latin typeface="Sylfaen" pitchFamily="18" charset="0"/>
              </a:rPr>
              <a:t>polegały na odkopaniu przerwanych drenaży i ich</a:t>
            </a:r>
            <a:r>
              <a:rPr lang="en-US" sz="1600" dirty="0" smtClean="0">
                <a:latin typeface="Sylfaen" pitchFamily="18" charset="0"/>
              </a:rPr>
              <a:t> </a:t>
            </a:r>
            <a:r>
              <a:rPr lang="pl-PL" sz="1600" dirty="0" smtClean="0">
                <a:latin typeface="Sylfaen" pitchFamily="18" charset="0"/>
              </a:rPr>
              <a:t>połączeniu oraz zamontowaniu studni chłonnych</a:t>
            </a:r>
            <a:r>
              <a:rPr lang="en-US" sz="1600" dirty="0" smtClean="0">
                <a:latin typeface="Sylfaen" pitchFamily="18" charset="0"/>
              </a:rPr>
              <a:t>,</a:t>
            </a:r>
            <a:r>
              <a:rPr lang="pl-PL" sz="1600" dirty="0" smtClean="0">
                <a:latin typeface="Sylfaen" pitchFamily="18" charset="0"/>
              </a:rPr>
              <a:t> w ramach prac wykonano także wymianę korytek przy szkolnym boisku sportowym</a:t>
            </a:r>
            <a:endParaRPr lang="en-US" sz="1600" dirty="0" smtClean="0">
              <a:latin typeface="Sylfaen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 </a:t>
            </a:r>
            <a:r>
              <a:rPr lang="pl-P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II etap prac konserwatorsko-restauratorskich kamiennej kapliczki słupowej z 1874 roku </a:t>
            </a:r>
            <a:r>
              <a:rPr lang="pl-PL" sz="1600" dirty="0" smtClean="0">
                <a:latin typeface="Sylfaen" pitchFamily="18" charset="0"/>
              </a:rPr>
              <a:t>położonej w Podłopieniu,  dofinansowany w ramach konkursu </a:t>
            </a:r>
            <a:r>
              <a:rPr lang="pl-PL" sz="1600" i="1" dirty="0" smtClean="0">
                <a:latin typeface="Sylfaen" pitchFamily="18" charset="0"/>
              </a:rPr>
              <a:t>Kapliczki Małopolski</a:t>
            </a:r>
            <a:r>
              <a:rPr lang="en-US" sz="1600" i="1" dirty="0" smtClean="0">
                <a:latin typeface="Sylfaen" pitchFamily="18" charset="0"/>
              </a:rPr>
              <a:t>,</a:t>
            </a:r>
            <a:r>
              <a:rPr lang="pl-PL" sz="1600" dirty="0" smtClean="0">
                <a:latin typeface="Sylfaen" pitchFamily="18" charset="0"/>
              </a:rPr>
              <a:t> koszt inwestycji to ponad 26 000 zł, dofinansowanie 10 000 zł</a:t>
            </a:r>
            <a:endParaRPr lang="pl-PL" sz="1600" dirty="0">
              <a:latin typeface="Sylfaen" pitchFamily="18" charset="0"/>
            </a:endParaRPr>
          </a:p>
        </p:txBody>
      </p:sp>
      <p:sp>
        <p:nvSpPr>
          <p:cNvPr id="20" name="Prostokąt 19"/>
          <p:cNvSpPr/>
          <p:nvPr/>
        </p:nvSpPr>
        <p:spPr>
          <a:xfrm>
            <a:off x="1071538" y="586406"/>
            <a:ext cx="1928826" cy="157163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4" name="Prostokąt 23"/>
          <p:cNvSpPr/>
          <p:nvPr/>
        </p:nvSpPr>
        <p:spPr>
          <a:xfrm>
            <a:off x="1000100" y="4286256"/>
            <a:ext cx="1928826" cy="157163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026" name="Picture 2" descr="C:\Users\DELL\Desktop\ZEBRANIA WIEJSKIE\2021\zdjęcia\96493136_3612330372171134_1153740752438689792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40" y="142852"/>
            <a:ext cx="2714644" cy="1857388"/>
          </a:xfrm>
          <a:prstGeom prst="rect">
            <a:avLst/>
          </a:prstGeom>
          <a:noFill/>
        </p:spPr>
      </p:pic>
      <p:pic>
        <p:nvPicPr>
          <p:cNvPr id="1027" name="Picture 3" descr="C:\Users\DELL\Desktop\ZEBRANIA WIEJSKIE\2021\zdjęcia\96591671_3630395253697979_1060850273502625792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128517"/>
            <a:ext cx="2714644" cy="1871723"/>
          </a:xfrm>
          <a:prstGeom prst="rect">
            <a:avLst/>
          </a:prstGeom>
          <a:noFill/>
        </p:spPr>
      </p:pic>
      <p:pic>
        <p:nvPicPr>
          <p:cNvPr id="1028" name="Picture 4" descr="C:\Users\DELL\Desktop\ZEBRANIA WIEJSKIE\2021\zdjęcia\109934329_3906122602791908_8737735674920224548_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36" y="142852"/>
            <a:ext cx="2714644" cy="1876433"/>
          </a:xfrm>
          <a:prstGeom prst="rect">
            <a:avLst/>
          </a:prstGeom>
          <a:noFill/>
        </p:spPr>
      </p:pic>
      <p:pic>
        <p:nvPicPr>
          <p:cNvPr id="1029" name="Picture 5" descr="C:\Users\DELL\Desktop\ZEBRANIA WIEJSKIE\2021\zdjęcia\135364276_4724572737613553_3582381928657298794_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2500306"/>
            <a:ext cx="2428892" cy="323852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rostokąt 16"/>
          <p:cNvSpPr/>
          <p:nvPr/>
        </p:nvSpPr>
        <p:spPr>
          <a:xfrm>
            <a:off x="7072330" y="586406"/>
            <a:ext cx="1928826" cy="157163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rostokąt 17"/>
          <p:cNvSpPr/>
          <p:nvPr/>
        </p:nvSpPr>
        <p:spPr>
          <a:xfrm>
            <a:off x="4071934" y="586406"/>
            <a:ext cx="1928826" cy="157163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ole tekstowe 18"/>
          <p:cNvSpPr txBox="1"/>
          <p:nvPr/>
        </p:nvSpPr>
        <p:spPr>
          <a:xfrm>
            <a:off x="3071802" y="2428868"/>
            <a:ext cx="5929354" cy="427809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just">
              <a:buFont typeface="Wingdings" pitchFamily="2" charset="2"/>
              <a:buChar char="Ø"/>
            </a:pPr>
            <a:r>
              <a:rPr lang="en-US" sz="1600" dirty="0" smtClean="0">
                <a:latin typeface="Sylfaen" pitchFamily="18" charset="0"/>
              </a:rPr>
              <a:t> </a:t>
            </a:r>
            <a:r>
              <a:rPr lang="pl-P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Montaż progu zwalniającego w Podłopieniu</a:t>
            </a:r>
            <a:r>
              <a:rPr lang="pl-PL" sz="1600" dirty="0" smtClean="0">
                <a:latin typeface="Sylfaen" pitchFamily="18" charset="0"/>
              </a:rPr>
              <a:t>, przy skrzyżowaniu dróg </a:t>
            </a:r>
            <a:r>
              <a:rPr lang="pl-PL" sz="1600" i="1" dirty="0" smtClean="0">
                <a:latin typeface="Sylfaen" pitchFamily="18" charset="0"/>
              </a:rPr>
              <a:t>Kowalówka</a:t>
            </a:r>
            <a:r>
              <a:rPr lang="pl-PL" sz="1600" dirty="0" smtClean="0">
                <a:latin typeface="Sylfaen" pitchFamily="18" charset="0"/>
              </a:rPr>
              <a:t> </a:t>
            </a:r>
            <a:r>
              <a:rPr lang="en-US" sz="1600" dirty="0" smtClean="0">
                <a:latin typeface="Sylfaen" pitchFamily="18" charset="0"/>
              </a:rPr>
              <a:t> </a:t>
            </a:r>
            <a:r>
              <a:rPr lang="pl-PL" sz="1600" dirty="0" smtClean="0">
                <a:latin typeface="Sylfaen" pitchFamily="18" charset="0"/>
              </a:rPr>
              <a:t>i </a:t>
            </a:r>
            <a:r>
              <a:rPr lang="pl-PL" sz="1600" i="1" dirty="0" smtClean="0">
                <a:latin typeface="Sylfaen" pitchFamily="18" charset="0"/>
              </a:rPr>
              <a:t>Zagoni</a:t>
            </a:r>
            <a:r>
              <a:rPr lang="pl-PL" sz="1600" dirty="0" smtClean="0">
                <a:latin typeface="Sylfaen" pitchFamily="18" charset="0"/>
              </a:rPr>
              <a:t>e</a:t>
            </a:r>
            <a:endParaRPr lang="pl-PL" sz="1600" dirty="0" smtClean="0">
              <a:latin typeface="Sylfaen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en-US" sz="1600" dirty="0" smtClean="0">
                <a:latin typeface="Sylfaen" pitchFamily="18" charset="0"/>
              </a:rPr>
              <a:t> </a:t>
            </a:r>
            <a:r>
              <a:rPr lang="pl-P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Prace remontowe przy tymbarskiej remizie OSP</a:t>
            </a:r>
            <a:r>
              <a:rPr lang="pl-PL" sz="1600" dirty="0" smtClean="0">
                <a:latin typeface="Sylfaen" pitchFamily="18" charset="0"/>
              </a:rPr>
              <a:t>, zadanie dofinansowane w ramach konkursu  </a:t>
            </a:r>
            <a:r>
              <a:rPr lang="pl-PL" sz="1600" i="1" dirty="0" smtClean="0">
                <a:latin typeface="Sylfaen" pitchFamily="18" charset="0"/>
              </a:rPr>
              <a:t>Remizy 2020</a:t>
            </a:r>
            <a:r>
              <a:rPr lang="en-US" sz="1600" dirty="0" smtClean="0">
                <a:latin typeface="Sylfaen" pitchFamily="18" charset="0"/>
              </a:rPr>
              <a:t>,</a:t>
            </a:r>
            <a:r>
              <a:rPr lang="pl-PL" sz="1600" dirty="0" smtClean="0">
                <a:latin typeface="Sylfaen" pitchFamily="18" charset="0"/>
              </a:rPr>
              <a:t> wykonano posadzkę w magazynie, remont części placu manewrowego, wymieniono siatkę ogrodzeniową od strony zachodniej,</a:t>
            </a:r>
            <a:r>
              <a:rPr lang="en-US" sz="1600" dirty="0" smtClean="0">
                <a:latin typeface="Sylfaen" pitchFamily="18" charset="0"/>
              </a:rPr>
              <a:t> </a:t>
            </a:r>
            <a:r>
              <a:rPr lang="pl-PL" sz="1600" dirty="0" smtClean="0">
                <a:latin typeface="Sylfaen" pitchFamily="18" charset="0"/>
              </a:rPr>
              <a:t>a pozostał</a:t>
            </a:r>
            <a:r>
              <a:rPr lang="en-US" sz="1600" dirty="0" smtClean="0">
                <a:latin typeface="Sylfaen" pitchFamily="18" charset="0"/>
              </a:rPr>
              <a:t>ą</a:t>
            </a:r>
            <a:r>
              <a:rPr lang="pl-PL" sz="1600" dirty="0" smtClean="0">
                <a:latin typeface="Sylfaen" pitchFamily="18" charset="0"/>
              </a:rPr>
              <a:t> część ogrodzenia i bariery balkonowe zostały wymalowane farbą antykorozyjną</a:t>
            </a:r>
            <a:r>
              <a:rPr lang="en-US" sz="1600" dirty="0" smtClean="0">
                <a:latin typeface="Sylfaen" pitchFamily="18" charset="0"/>
              </a:rPr>
              <a:t>,</a:t>
            </a:r>
            <a:r>
              <a:rPr lang="pl-PL" sz="1600" dirty="0" smtClean="0">
                <a:latin typeface="Sylfaen" pitchFamily="18" charset="0"/>
              </a:rPr>
              <a:t> koszt remontu to 37 000 zł, w tym dotacja Województwa Małopolskiego 9400 zł, wkład Gminy Tymbark </a:t>
            </a:r>
            <a:r>
              <a:rPr lang="en-US" sz="1600" dirty="0" smtClean="0">
                <a:latin typeface="Sylfaen" pitchFamily="18" charset="0"/>
              </a:rPr>
              <a:t/>
            </a:r>
            <a:br>
              <a:rPr lang="en-US" sz="1600" dirty="0" smtClean="0">
                <a:latin typeface="Sylfaen" pitchFamily="18" charset="0"/>
              </a:rPr>
            </a:br>
            <a:r>
              <a:rPr lang="pl-PL" sz="1600" dirty="0" smtClean="0">
                <a:latin typeface="Sylfaen" pitchFamily="18" charset="0"/>
              </a:rPr>
              <a:t>15 300 zł, wkład własny OSP  12 300 zł</a:t>
            </a:r>
          </a:p>
          <a:p>
            <a:pPr algn="just">
              <a:buFont typeface="Wingdings" pitchFamily="2" charset="2"/>
              <a:buChar char="Ø"/>
            </a:pPr>
            <a:r>
              <a:rPr lang="en-US" sz="1600" dirty="0" smtClean="0">
                <a:latin typeface="Sylfaen" pitchFamily="18" charset="0"/>
              </a:rPr>
              <a:t> </a:t>
            </a:r>
            <a:r>
              <a:rPr lang="pl-P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Remont świetlicy wiejskiej w Zamieściu </a:t>
            </a:r>
            <a:r>
              <a:rPr lang="pl-PL" sz="1600" dirty="0" smtClean="0">
                <a:latin typeface="Sylfaen" pitchFamily="18" charset="0"/>
              </a:rPr>
              <a:t>wykonano m.in. przebudowę instalacji gazowej, zmodernizowano instalację elektryczną, wymieniono lampy i posadzki, wymalowano pomieszczenia, zamontowano rolety, zakupiono meble kuchenne</a:t>
            </a:r>
            <a:r>
              <a:rPr lang="en-US" sz="1600" dirty="0" smtClean="0">
                <a:latin typeface="Sylfaen" pitchFamily="18" charset="0"/>
              </a:rPr>
              <a:t>,</a:t>
            </a:r>
            <a:r>
              <a:rPr lang="pl-PL" sz="1600" dirty="0" smtClean="0">
                <a:latin typeface="Sylfaen" pitchFamily="18" charset="0"/>
              </a:rPr>
              <a:t> remont sfinansowany został z budżetu Gminy Tymbark oraz środków Sołectwa Zamieście</a:t>
            </a:r>
            <a:r>
              <a:rPr lang="en-US" sz="1600" dirty="0" smtClean="0">
                <a:latin typeface="Sylfaen" pitchFamily="18" charset="0"/>
              </a:rPr>
              <a:t>, </a:t>
            </a:r>
            <a:r>
              <a:rPr lang="en-US" sz="1600" dirty="0" err="1" smtClean="0">
                <a:latin typeface="Sylfaen" pitchFamily="18" charset="0"/>
              </a:rPr>
              <a:t>przy</a:t>
            </a:r>
            <a:r>
              <a:rPr lang="en-US" sz="1600" dirty="0" smtClean="0">
                <a:latin typeface="Sylfaen" pitchFamily="18" charset="0"/>
              </a:rPr>
              <a:t> </a:t>
            </a:r>
            <a:r>
              <a:rPr lang="en-US" sz="1600" dirty="0" err="1" smtClean="0">
                <a:latin typeface="Sylfaen" pitchFamily="18" charset="0"/>
              </a:rPr>
              <a:t>wsparciu</a:t>
            </a:r>
            <a:r>
              <a:rPr lang="en-US" sz="1600" dirty="0" smtClean="0">
                <a:latin typeface="Sylfaen" pitchFamily="18" charset="0"/>
              </a:rPr>
              <a:t> </a:t>
            </a:r>
            <a:r>
              <a:rPr lang="en-US" sz="1600" dirty="0" err="1" smtClean="0">
                <a:latin typeface="Sylfaen" pitchFamily="18" charset="0"/>
              </a:rPr>
              <a:t>przedsiębiorców</a:t>
            </a:r>
            <a:endParaRPr lang="pl-PL" sz="1600" dirty="0" smtClean="0">
              <a:latin typeface="Sylfaen" pitchFamily="18" charset="0"/>
            </a:endParaRPr>
          </a:p>
          <a:p>
            <a:pPr algn="just"/>
            <a:endParaRPr lang="pl-PL" sz="1600" dirty="0">
              <a:latin typeface="Sylfaen" pitchFamily="18" charset="0"/>
            </a:endParaRPr>
          </a:p>
        </p:txBody>
      </p:sp>
      <p:sp>
        <p:nvSpPr>
          <p:cNvPr id="20" name="Prostokąt 19"/>
          <p:cNvSpPr/>
          <p:nvPr/>
        </p:nvSpPr>
        <p:spPr>
          <a:xfrm>
            <a:off x="1071538" y="586406"/>
            <a:ext cx="1928826" cy="157163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4" name="Prostokąt 23"/>
          <p:cNvSpPr/>
          <p:nvPr/>
        </p:nvSpPr>
        <p:spPr>
          <a:xfrm>
            <a:off x="928662" y="4286256"/>
            <a:ext cx="1928826" cy="157163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2050" name="Picture 2" descr="C:\Users\DELL\Desktop\ZEBRANIA WIEJSKIE\2021\zdjęcia\119136875_4191469254257240_6317311431029625674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42852"/>
            <a:ext cx="2714644" cy="1913102"/>
          </a:xfrm>
          <a:prstGeom prst="rect">
            <a:avLst/>
          </a:prstGeom>
          <a:noFill/>
        </p:spPr>
      </p:pic>
      <p:pic>
        <p:nvPicPr>
          <p:cNvPr id="2051" name="Picture 3" descr="C:\Users\DELL\Desktop\ZEBRANIA WIEJSKIE\2021\zdjęcia\128129569_4570196146384547_9105394618574587697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142852"/>
            <a:ext cx="2643206" cy="1903760"/>
          </a:xfrm>
          <a:prstGeom prst="rect">
            <a:avLst/>
          </a:prstGeom>
          <a:noFill/>
        </p:spPr>
      </p:pic>
      <p:pic>
        <p:nvPicPr>
          <p:cNvPr id="2052" name="Picture 4" descr="C:\Users\DELL\Desktop\ZEBRANIA WIEJSKIE\2021\zdjęcia\137510599_4753964171341076_9010433620509949813_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74" y="142852"/>
            <a:ext cx="2643206" cy="1928826"/>
          </a:xfrm>
          <a:prstGeom prst="rect">
            <a:avLst/>
          </a:prstGeom>
          <a:noFill/>
        </p:spPr>
      </p:pic>
      <p:pic>
        <p:nvPicPr>
          <p:cNvPr id="2053" name="Picture 5" descr="C:\Users\DELL\Desktop\ZEBRANIA WIEJSKIE\2021\zdjęcia\138578996_4753963941341099_7488014090499810092_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2428868"/>
            <a:ext cx="2428892" cy="328614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rostokąt 16"/>
          <p:cNvSpPr/>
          <p:nvPr/>
        </p:nvSpPr>
        <p:spPr>
          <a:xfrm>
            <a:off x="7072330" y="586406"/>
            <a:ext cx="1928826" cy="157163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rostokąt 17"/>
          <p:cNvSpPr/>
          <p:nvPr/>
        </p:nvSpPr>
        <p:spPr>
          <a:xfrm>
            <a:off x="4071934" y="586406"/>
            <a:ext cx="1928826" cy="157163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ole tekstowe 18"/>
          <p:cNvSpPr txBox="1"/>
          <p:nvPr/>
        </p:nvSpPr>
        <p:spPr>
          <a:xfrm>
            <a:off x="500034" y="2571744"/>
            <a:ext cx="8286808" cy="372409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just">
              <a:buFont typeface="Wingdings" pitchFamily="2" charset="2"/>
              <a:buChar char="Ø"/>
            </a:pPr>
            <a:r>
              <a:rPr lang="pl-P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Utworzenie trzech ogólnodostępnych placów zabaw</a:t>
            </a:r>
            <a:r>
              <a:rPr lang="pl-PL" sz="1600" dirty="0" smtClean="0">
                <a:latin typeface="Sylfaen" pitchFamily="18" charset="0"/>
              </a:rPr>
              <a:t>: w Tymbarku przy Przedszkolu Samorządowym, w Zawadce przy Szkole Podstawowej oraz w Zamieściu przy Świetlicy Wiejskiej</a:t>
            </a:r>
            <a:r>
              <a:rPr lang="en-US" sz="1600" dirty="0" smtClean="0">
                <a:latin typeface="Sylfaen" pitchFamily="18" charset="0"/>
              </a:rPr>
              <a:t>,</a:t>
            </a:r>
            <a:r>
              <a:rPr lang="pl-PL" sz="1600" dirty="0" smtClean="0">
                <a:latin typeface="Sylfaen" pitchFamily="18" charset="0"/>
              </a:rPr>
              <a:t> koszt zadania to ponad 187 937 zł, dofinansowanie z funduszy europejskich </a:t>
            </a:r>
            <a:r>
              <a:rPr lang="en-US" sz="1600" dirty="0" smtClean="0">
                <a:latin typeface="Sylfaen" pitchFamily="18" charset="0"/>
              </a:rPr>
              <a:t/>
            </a:r>
            <a:br>
              <a:rPr lang="en-US" sz="1600" dirty="0" smtClean="0">
                <a:latin typeface="Sylfaen" pitchFamily="18" charset="0"/>
              </a:rPr>
            </a:br>
            <a:r>
              <a:rPr lang="pl-PL" sz="1600" dirty="0" smtClean="0">
                <a:latin typeface="Sylfaen" pitchFamily="18" charset="0"/>
              </a:rPr>
              <a:t>119 </a:t>
            </a:r>
            <a:r>
              <a:rPr lang="pl-PL" sz="1600" dirty="0" smtClean="0">
                <a:latin typeface="Sylfaen" pitchFamily="18" charset="0"/>
              </a:rPr>
              <a:t>584 zł</a:t>
            </a:r>
            <a:r>
              <a:rPr lang="en-US" sz="1600" dirty="0" smtClean="0">
                <a:latin typeface="Sylfaen" pitchFamily="18" charset="0"/>
              </a:rPr>
              <a:t>,</a:t>
            </a:r>
            <a:r>
              <a:rPr lang="pl-PL" sz="1600" dirty="0" smtClean="0">
                <a:latin typeface="Sylfaen" pitchFamily="18" charset="0"/>
              </a:rPr>
              <a:t> termin  realizacji to wiosna 2021 roku</a:t>
            </a:r>
          </a:p>
          <a:p>
            <a:pPr algn="just">
              <a:buFont typeface="Wingdings" pitchFamily="2" charset="2"/>
              <a:buChar char="Ø"/>
            </a:pPr>
            <a:r>
              <a:rPr lang="en-US" sz="1600" dirty="0" smtClean="0">
                <a:latin typeface="Sylfaen" pitchFamily="18" charset="0"/>
              </a:rPr>
              <a:t> </a:t>
            </a:r>
            <a:r>
              <a:rPr lang="pl-P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Zakup nieruchomości </a:t>
            </a:r>
            <a:r>
              <a:rPr lang="pl-PL" sz="1600" dirty="0" smtClean="0">
                <a:latin typeface="Sylfaen" pitchFamily="18" charset="0"/>
              </a:rPr>
              <a:t>Gmina nabyła 3-kondygnacyjny budynek przylegający bezpośrednio do budynku Urzędu Gminy; koszt zakupu to 250 000 zł</a:t>
            </a:r>
            <a:r>
              <a:rPr lang="en-US" sz="1600" dirty="0" smtClean="0">
                <a:latin typeface="Sylfaen" pitchFamily="18" charset="0"/>
              </a:rPr>
              <a:t>,</a:t>
            </a:r>
            <a:r>
              <a:rPr lang="pl-PL" sz="1600" dirty="0" smtClean="0">
                <a:latin typeface="Sylfaen" pitchFamily="18" charset="0"/>
              </a:rPr>
              <a:t> budynek zostanie zmodernizowany  oraz zaadaptowany na </a:t>
            </a:r>
            <a:r>
              <a:rPr lang="pl-PL" sz="1600" smtClean="0">
                <a:latin typeface="Sylfaen" pitchFamily="18" charset="0"/>
              </a:rPr>
              <a:t>pomieszczenia </a:t>
            </a:r>
            <a:r>
              <a:rPr lang="pl-PL" sz="1600" smtClean="0">
                <a:latin typeface="Sylfaen" pitchFamily="18" charset="0"/>
              </a:rPr>
              <a:t>urzędowe </a:t>
            </a:r>
            <a:endParaRPr lang="pl-PL" sz="1600" dirty="0" smtClean="0">
              <a:latin typeface="Sylfaen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en-US" sz="1600" dirty="0" smtClean="0">
                <a:latin typeface="Sylfaen" pitchFamily="18" charset="0"/>
              </a:rPr>
              <a:t> </a:t>
            </a:r>
            <a:r>
              <a:rPr lang="pl-P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Dotacja na budowę </a:t>
            </a:r>
            <a:r>
              <a:rPr lang="pl-PL" sz="1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PSZOK-u</a:t>
            </a:r>
            <a:r>
              <a:rPr lang="pl-P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 </a:t>
            </a:r>
            <a:r>
              <a:rPr lang="pl-PL" sz="1600" dirty="0" smtClean="0">
                <a:latin typeface="Sylfaen" pitchFamily="18" charset="0"/>
              </a:rPr>
              <a:t>środki w wysokości 700 000 zł pozyskano z </a:t>
            </a:r>
            <a:r>
              <a:rPr lang="pl-PL" sz="1600" i="1" dirty="0" smtClean="0">
                <a:latin typeface="Sylfaen" pitchFamily="18" charset="0"/>
              </a:rPr>
              <a:t>Rządowego Funduszu Inwestycji Lokalnych</a:t>
            </a:r>
            <a:r>
              <a:rPr lang="en-US" sz="1600" i="1" dirty="0" smtClean="0">
                <a:latin typeface="Sylfaen" pitchFamily="18" charset="0"/>
              </a:rPr>
              <a:t>,</a:t>
            </a:r>
            <a:r>
              <a:rPr lang="pl-PL" sz="1600" dirty="0" smtClean="0">
                <a:latin typeface="Sylfaen" pitchFamily="18" charset="0"/>
              </a:rPr>
              <a:t> Punkt Selektywnej Zbiórki Odpadów Komunalnych powstanie w roku 2021 na terenie ZGK w Podłopieniu</a:t>
            </a:r>
            <a:endParaRPr lang="en-US" sz="1600" dirty="0" smtClean="0">
              <a:latin typeface="Sylfaen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en-US" sz="1600" dirty="0" smtClean="0">
                <a:latin typeface="Sylfaen" pitchFamily="18" charset="0"/>
              </a:rPr>
              <a:t> </a:t>
            </a:r>
            <a:r>
              <a:rPr lang="pl-P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Projekt budowy chodnika w Tymbarku i Podłopieniu przy drodze krajowej</a:t>
            </a:r>
            <a:r>
              <a:rPr lang="pl-PL" sz="1600" dirty="0" smtClean="0">
                <a:latin typeface="Sylfaen" pitchFamily="18" charset="0"/>
              </a:rPr>
              <a:t>,  zakłada budowę chodnika przy DK28 o długości ok. 2,5 km wraz z uregulowaniem wody opadowej z nad drogi krajowej, która odprowadzana będzie do najbliższego cieku wodnego</a:t>
            </a:r>
          </a:p>
          <a:p>
            <a:pPr algn="just">
              <a:buFont typeface="Wingdings" pitchFamily="2" charset="2"/>
              <a:buChar char="Ø"/>
            </a:pPr>
            <a:endParaRPr lang="pl-PL" sz="1400" dirty="0" smtClean="0">
              <a:latin typeface="Sylfaen" pitchFamily="18" charset="0"/>
            </a:endParaRPr>
          </a:p>
          <a:p>
            <a:pPr algn="just"/>
            <a:endParaRPr lang="pl-PL" sz="1400" dirty="0">
              <a:latin typeface="Sylfaen" pitchFamily="18" charset="0"/>
            </a:endParaRPr>
          </a:p>
        </p:txBody>
      </p:sp>
      <p:sp>
        <p:nvSpPr>
          <p:cNvPr id="20" name="Prostokąt 19"/>
          <p:cNvSpPr/>
          <p:nvPr/>
        </p:nvSpPr>
        <p:spPr>
          <a:xfrm>
            <a:off x="1071538" y="586406"/>
            <a:ext cx="1928826" cy="157163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3074" name="Picture 2" descr="C:\Users\DELL\Desktop\ZEBRANIA WIEJSKIE\2021\zdjęcia\134987683_4705487222855438_5743800524140804634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14678" y="142852"/>
            <a:ext cx="2643206" cy="1886956"/>
          </a:xfrm>
          <a:prstGeom prst="rect">
            <a:avLst/>
          </a:prstGeom>
          <a:noFill/>
        </p:spPr>
      </p:pic>
      <p:pic>
        <p:nvPicPr>
          <p:cNvPr id="3075" name="Picture 3" descr="C:\Users\DELL\Desktop\ZEBRANIA WIEJSKIE\2021\zdjęcia\139256937_4766377003433126_2712631355740270158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5074" y="142852"/>
            <a:ext cx="2643206" cy="1928826"/>
          </a:xfrm>
          <a:prstGeom prst="rect">
            <a:avLst/>
          </a:prstGeom>
          <a:noFill/>
        </p:spPr>
      </p:pic>
      <p:pic>
        <p:nvPicPr>
          <p:cNvPr id="3076" name="Picture 4" descr="C:\Users\DELL\Desktop\ZEBRANIA WIEJSKIE\2021\zdjęcia\132574831_4678516532219174_5581266743779735401_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3" y="142852"/>
            <a:ext cx="2643206" cy="1878069"/>
          </a:xfrm>
          <a:prstGeom prst="rect">
            <a:avLst/>
          </a:prstGeom>
          <a:noFill/>
        </p:spPr>
      </p:pic>
      <p:sp>
        <p:nvSpPr>
          <p:cNvPr id="14" name="Prostokąt 13"/>
          <p:cNvSpPr/>
          <p:nvPr/>
        </p:nvSpPr>
        <p:spPr>
          <a:xfrm>
            <a:off x="4286248" y="6039169"/>
            <a:ext cx="44614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UMOWY, DOKUMENTACJE </a:t>
            </a:r>
            <a:r>
              <a:rPr lang="en-US" sz="2400" b="1" dirty="0" err="1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itp</a:t>
            </a:r>
            <a:r>
              <a:rPr lang="en-US" sz="24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.</a:t>
            </a:r>
            <a:endParaRPr lang="pl-PL" sz="2400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DELL\Desktop\zlotowki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30749" y="357166"/>
            <a:ext cx="3113251" cy="4000528"/>
          </a:xfrm>
          <a:prstGeom prst="rect">
            <a:avLst/>
          </a:prstGeom>
          <a:noFill/>
        </p:spPr>
      </p:pic>
      <p:sp>
        <p:nvSpPr>
          <p:cNvPr id="4" name="pole tekstowe 3"/>
          <p:cNvSpPr txBox="1"/>
          <p:nvPr/>
        </p:nvSpPr>
        <p:spPr>
          <a:xfrm>
            <a:off x="-32" y="519240"/>
            <a:ext cx="6500858" cy="412420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pl-PL" sz="2700" dirty="0" smtClean="0">
                <a:latin typeface="Sylfaen" pitchFamily="18" charset="0"/>
              </a:rPr>
              <a:t>Łączna wartości zadań inwestycyjnych zrealizowanych w roku 2020 r. </a:t>
            </a:r>
            <a:r>
              <a:rPr lang="en-US" sz="2700" dirty="0" smtClean="0">
                <a:latin typeface="Sylfaen" pitchFamily="18" charset="0"/>
              </a:rPr>
              <a:t/>
            </a:r>
            <a:br>
              <a:rPr lang="en-US" sz="2700" dirty="0" smtClean="0">
                <a:latin typeface="Sylfaen" pitchFamily="18" charset="0"/>
              </a:rPr>
            </a:br>
            <a:r>
              <a:rPr lang="pl-PL" sz="2700" dirty="0" smtClean="0">
                <a:latin typeface="Sylfaen" pitchFamily="18" charset="0"/>
              </a:rPr>
              <a:t>(w tym dotacje na zadania</a:t>
            </a:r>
            <a:r>
              <a:rPr lang="en-US" sz="2700" dirty="0" smtClean="0">
                <a:latin typeface="Sylfaen" pitchFamily="18" charset="0"/>
              </a:rPr>
              <a:t> </a:t>
            </a:r>
            <a:r>
              <a:rPr lang="pl-PL" sz="2700" dirty="0" smtClean="0">
                <a:latin typeface="Sylfaen" pitchFamily="18" charset="0"/>
              </a:rPr>
              <a:t>inwestycyjne): </a:t>
            </a:r>
            <a:r>
              <a:rPr lang="en-US" sz="2700" dirty="0" smtClean="0">
                <a:latin typeface="Sylfaen" pitchFamily="18" charset="0"/>
              </a:rPr>
              <a:t/>
            </a:r>
            <a:br>
              <a:rPr lang="en-US" sz="2700" dirty="0" smtClean="0">
                <a:latin typeface="Sylfaen" pitchFamily="18" charset="0"/>
              </a:rPr>
            </a:br>
            <a:r>
              <a:rPr lang="pl-PL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3 099 894,02 zł. </a:t>
            </a:r>
            <a:r>
              <a:rPr lang="en-US" sz="2800" dirty="0" smtClean="0">
                <a:latin typeface="Sylfaen" pitchFamily="18" charset="0"/>
              </a:rPr>
              <a:t/>
            </a:r>
            <a:br>
              <a:rPr lang="en-US" sz="2800" dirty="0" smtClean="0">
                <a:latin typeface="Sylfaen" pitchFamily="18" charset="0"/>
              </a:rPr>
            </a:br>
            <a:r>
              <a:rPr lang="pl-PL" sz="2700" dirty="0" smtClean="0">
                <a:latin typeface="Sylfaen" pitchFamily="18" charset="0"/>
              </a:rPr>
              <a:t>Pozyskano ze środków zewnętrznych: </a:t>
            </a:r>
            <a:r>
              <a:rPr lang="en-US" sz="2700" dirty="0" smtClean="0">
                <a:latin typeface="Sylfaen" pitchFamily="18" charset="0"/>
              </a:rPr>
              <a:t/>
            </a:r>
            <a:br>
              <a:rPr lang="en-US" sz="2700" dirty="0" smtClean="0">
                <a:latin typeface="Sylfaen" pitchFamily="18" charset="0"/>
              </a:rPr>
            </a:br>
            <a:r>
              <a:rPr lang="pl-PL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2 291 838,29 zł </a:t>
            </a:r>
          </a:p>
          <a:p>
            <a:pPr algn="ctr"/>
            <a:r>
              <a:rPr lang="pl-PL" sz="2700" dirty="0" smtClean="0">
                <a:latin typeface="Sylfaen" pitchFamily="18" charset="0"/>
              </a:rPr>
              <a:t>(w tym 700 000 zł na PSZOK </a:t>
            </a:r>
            <a:r>
              <a:rPr lang="en-US" sz="2700" dirty="0" smtClean="0">
                <a:latin typeface="Sylfaen" pitchFamily="18" charset="0"/>
              </a:rPr>
              <a:t/>
            </a:r>
            <a:br>
              <a:rPr lang="en-US" sz="2700" dirty="0" smtClean="0">
                <a:latin typeface="Sylfaen" pitchFamily="18" charset="0"/>
              </a:rPr>
            </a:br>
            <a:r>
              <a:rPr lang="pl-PL" sz="2700" dirty="0" smtClean="0">
                <a:latin typeface="Sylfaen" pitchFamily="18" charset="0"/>
              </a:rPr>
              <a:t>- realizacja w roku 2021).</a:t>
            </a:r>
          </a:p>
          <a:p>
            <a:r>
              <a:rPr lang="pl-PL" sz="2800" dirty="0" smtClean="0">
                <a:latin typeface="Sylfaen" pitchFamily="18" charset="0"/>
              </a:rPr>
              <a:t> </a:t>
            </a:r>
            <a:endParaRPr lang="pl-PL" sz="2800" dirty="0">
              <a:latin typeface="Sylfae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35665606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ChangeArrowheads="1"/>
          </p:cNvSpPr>
          <p:nvPr/>
        </p:nvSpPr>
        <p:spPr bwMode="auto">
          <a:xfrm>
            <a:off x="428596" y="596668"/>
            <a:ext cx="8429684" cy="547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pl-PL" sz="24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ZADA</a:t>
            </a:r>
            <a:r>
              <a:rPr lang="en-US" sz="24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NIA </a:t>
            </a:r>
            <a:r>
              <a:rPr lang="pl-PL" sz="24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INWESTYCYJN</a:t>
            </a:r>
            <a:r>
              <a:rPr lang="en-US" sz="24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E ZAPLANOWANE NA ROK 2021</a:t>
            </a:r>
            <a:endParaRPr lang="pl-PL" sz="2400" b="1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itchFamily="18" charset="0"/>
            </a:endParaRPr>
          </a:p>
          <a:p>
            <a:pPr>
              <a:lnSpc>
                <a:spcPct val="114000"/>
              </a:lnSpc>
            </a:pPr>
            <a:r>
              <a:rPr lang="pl-PL" dirty="0" smtClean="0">
                <a:latin typeface="Sylfaen" pitchFamily="18" charset="0"/>
              </a:rPr>
              <a:t> </a:t>
            </a:r>
          </a:p>
          <a:p>
            <a:pPr algn="just">
              <a:lnSpc>
                <a:spcPct val="114000"/>
              </a:lnSpc>
              <a:buFont typeface="Wingdings" pitchFamily="2" charset="2"/>
              <a:buChar char="Ø"/>
            </a:pPr>
            <a:r>
              <a:rPr lang="en-US" dirty="0" smtClean="0">
                <a:latin typeface="Sylfaen" pitchFamily="18" charset="0"/>
              </a:rPr>
              <a:t> </a:t>
            </a:r>
            <a:r>
              <a:rPr lang="pl-PL" dirty="0" smtClean="0">
                <a:latin typeface="Sylfaen" pitchFamily="18" charset="0"/>
              </a:rPr>
              <a:t>rozbudowa systemu wodociągowego i kanalizacyjnego w Gminie Tymbark</a:t>
            </a:r>
          </a:p>
          <a:p>
            <a:pPr algn="just">
              <a:lnSpc>
                <a:spcPct val="114000"/>
              </a:lnSpc>
              <a:buFont typeface="Wingdings" pitchFamily="2" charset="2"/>
              <a:buChar char="Ø"/>
            </a:pPr>
            <a:r>
              <a:rPr lang="en-US" dirty="0" smtClean="0">
                <a:latin typeface="Sylfaen" pitchFamily="18" charset="0"/>
              </a:rPr>
              <a:t> </a:t>
            </a:r>
            <a:r>
              <a:rPr lang="pl-PL" dirty="0" smtClean="0">
                <a:latin typeface="Sylfaen" pitchFamily="18" charset="0"/>
              </a:rPr>
              <a:t>modernizacja dróg rolniczych (udział własny do dotacji FOGR)</a:t>
            </a:r>
          </a:p>
          <a:p>
            <a:pPr algn="just">
              <a:lnSpc>
                <a:spcPct val="114000"/>
              </a:lnSpc>
              <a:buFont typeface="Wingdings" pitchFamily="2" charset="2"/>
              <a:buChar char="Ø"/>
            </a:pPr>
            <a:r>
              <a:rPr lang="en-US" dirty="0" smtClean="0">
                <a:latin typeface="Sylfaen" pitchFamily="18" charset="0"/>
              </a:rPr>
              <a:t> </a:t>
            </a:r>
            <a:r>
              <a:rPr lang="pl-PL" dirty="0" smtClean="0">
                <a:latin typeface="Sylfaen" pitchFamily="18" charset="0"/>
              </a:rPr>
              <a:t>przebudowa odcinka drogi powiatowej nr 1613K </a:t>
            </a:r>
            <a:r>
              <a:rPr lang="pl-PL" dirty="0" err="1" smtClean="0">
                <a:latin typeface="Sylfaen" pitchFamily="18" charset="0"/>
              </a:rPr>
              <a:t>Zamieście–Słopnice–Zalesie</a:t>
            </a:r>
            <a:r>
              <a:rPr lang="pl-PL" dirty="0" smtClean="0">
                <a:latin typeface="Sylfaen" pitchFamily="18" charset="0"/>
              </a:rPr>
              <a:t> (wykonanie chodnika w Zamieściu, prawa strona)</a:t>
            </a:r>
          </a:p>
          <a:p>
            <a:pPr algn="just">
              <a:lnSpc>
                <a:spcPct val="114000"/>
              </a:lnSpc>
              <a:buFont typeface="Wingdings" pitchFamily="2" charset="2"/>
              <a:buChar char="Ø"/>
            </a:pPr>
            <a:r>
              <a:rPr lang="en-US" dirty="0" smtClean="0">
                <a:latin typeface="Sylfaen" pitchFamily="18" charset="0"/>
              </a:rPr>
              <a:t> </a:t>
            </a:r>
            <a:r>
              <a:rPr lang="pl-PL" dirty="0" smtClean="0">
                <a:latin typeface="Sylfaen" pitchFamily="18" charset="0"/>
              </a:rPr>
              <a:t>wykonanie dokumentacji projektowej przebudowy skrzyżowania drogi krajowej DK28 z drogą powiatową 1632K </a:t>
            </a:r>
            <a:r>
              <a:rPr lang="pl-PL" dirty="0" err="1" smtClean="0">
                <a:latin typeface="Sylfaen" pitchFamily="18" charset="0"/>
              </a:rPr>
              <a:t>Tymbark–Kępanów</a:t>
            </a:r>
            <a:r>
              <a:rPr lang="pl-PL" dirty="0" smtClean="0">
                <a:latin typeface="Sylfaen" pitchFamily="18" charset="0"/>
              </a:rPr>
              <a:t> oraz drogą gminną </a:t>
            </a:r>
            <a:r>
              <a:rPr lang="pl-PL" i="1" dirty="0" smtClean="0">
                <a:latin typeface="Sylfaen" pitchFamily="18" charset="0"/>
              </a:rPr>
              <a:t>Do Noku </a:t>
            </a:r>
            <a:r>
              <a:rPr lang="en-US" dirty="0" smtClean="0">
                <a:latin typeface="Sylfaen" pitchFamily="18" charset="0"/>
              </a:rPr>
              <a:t/>
            </a:r>
            <a:br>
              <a:rPr lang="en-US" dirty="0" smtClean="0">
                <a:latin typeface="Sylfaen" pitchFamily="18" charset="0"/>
              </a:rPr>
            </a:br>
            <a:r>
              <a:rPr lang="pl-PL" dirty="0" smtClean="0">
                <a:latin typeface="Sylfaen" pitchFamily="18" charset="0"/>
              </a:rPr>
              <a:t>w formie 4-wlotowego ronda</a:t>
            </a:r>
          </a:p>
          <a:p>
            <a:pPr algn="just">
              <a:lnSpc>
                <a:spcPct val="114000"/>
              </a:lnSpc>
              <a:buFont typeface="Wingdings" pitchFamily="2" charset="2"/>
              <a:buChar char="Ø"/>
            </a:pPr>
            <a:r>
              <a:rPr lang="en-US" dirty="0" smtClean="0">
                <a:latin typeface="Sylfaen" pitchFamily="18" charset="0"/>
              </a:rPr>
              <a:t> </a:t>
            </a:r>
            <a:r>
              <a:rPr lang="pl-PL" dirty="0" smtClean="0">
                <a:latin typeface="Sylfaen" pitchFamily="18" charset="0"/>
              </a:rPr>
              <a:t>środki na pomoc finansową dla Gminy Dobra dotyczące opracowania dokumentacji budowy infrastruktury turystycznej na terenie Beskidu Wyspowego</a:t>
            </a:r>
          </a:p>
          <a:p>
            <a:pPr algn="just">
              <a:lnSpc>
                <a:spcPct val="114000"/>
              </a:lnSpc>
              <a:buFont typeface="Wingdings" pitchFamily="2" charset="2"/>
              <a:buChar char="Ø"/>
            </a:pPr>
            <a:r>
              <a:rPr lang="en-US" dirty="0" smtClean="0">
                <a:latin typeface="Sylfaen" pitchFamily="18" charset="0"/>
              </a:rPr>
              <a:t> </a:t>
            </a:r>
            <a:r>
              <a:rPr lang="pl-PL" dirty="0" smtClean="0">
                <a:latin typeface="Sylfaen" pitchFamily="18" charset="0"/>
              </a:rPr>
              <a:t>przebudowa oświetlenia ulicznego od rynku do mostu na rzece </a:t>
            </a:r>
            <a:r>
              <a:rPr lang="pl-PL" dirty="0" err="1" smtClean="0">
                <a:latin typeface="Sylfaen" pitchFamily="18" charset="0"/>
              </a:rPr>
              <a:t>Łososinka</a:t>
            </a:r>
            <a:r>
              <a:rPr lang="pl-PL" dirty="0" smtClean="0">
                <a:latin typeface="Sylfaen" pitchFamily="18" charset="0"/>
              </a:rPr>
              <a:t> </a:t>
            </a:r>
            <a:r>
              <a:rPr lang="en-US" dirty="0" smtClean="0">
                <a:latin typeface="Sylfaen" pitchFamily="18" charset="0"/>
              </a:rPr>
              <a:t/>
            </a:r>
            <a:br>
              <a:rPr lang="en-US" dirty="0" smtClean="0">
                <a:latin typeface="Sylfaen" pitchFamily="18" charset="0"/>
              </a:rPr>
            </a:br>
            <a:r>
              <a:rPr lang="pl-PL" dirty="0" smtClean="0">
                <a:latin typeface="Sylfaen" pitchFamily="18" charset="0"/>
              </a:rPr>
              <a:t>w Tymbarku,</a:t>
            </a:r>
          </a:p>
          <a:p>
            <a:pPr algn="just">
              <a:lnSpc>
                <a:spcPct val="114000"/>
              </a:lnSpc>
              <a:buFont typeface="Wingdings" pitchFamily="2" charset="2"/>
              <a:buChar char="Ø"/>
            </a:pPr>
            <a:r>
              <a:rPr lang="en-US" dirty="0" smtClean="0">
                <a:latin typeface="Sylfaen" pitchFamily="18" charset="0"/>
              </a:rPr>
              <a:t> </a:t>
            </a:r>
            <a:r>
              <a:rPr lang="pl-PL" dirty="0" smtClean="0">
                <a:latin typeface="Sylfaen" pitchFamily="18" charset="0"/>
              </a:rPr>
              <a:t>przebudowa ulicy Armii Krajowej</a:t>
            </a:r>
          </a:p>
          <a:p>
            <a:pPr algn="just">
              <a:lnSpc>
                <a:spcPct val="114000"/>
              </a:lnSpc>
              <a:buFont typeface="Wingdings" pitchFamily="2" charset="2"/>
              <a:buChar char="Ø"/>
            </a:pPr>
            <a:r>
              <a:rPr lang="en-US" dirty="0" smtClean="0">
                <a:latin typeface="Sylfaen" pitchFamily="18" charset="0"/>
              </a:rPr>
              <a:t> </a:t>
            </a:r>
            <a:r>
              <a:rPr lang="pl-PL" dirty="0" smtClean="0">
                <a:latin typeface="Sylfaen" pitchFamily="18" charset="0"/>
              </a:rPr>
              <a:t>utworzenie placów zabaw w Tymbarku, Zawadce, Zamieściu</a:t>
            </a:r>
          </a:p>
          <a:p>
            <a:pPr algn="just">
              <a:lnSpc>
                <a:spcPct val="114000"/>
              </a:lnSpc>
              <a:buFont typeface="Wingdings" pitchFamily="2" charset="2"/>
              <a:buChar char="Ø"/>
            </a:pPr>
            <a:r>
              <a:rPr lang="en-US" dirty="0" smtClean="0">
                <a:latin typeface="Sylfaen" pitchFamily="18" charset="0"/>
              </a:rPr>
              <a:t> </a:t>
            </a:r>
            <a:r>
              <a:rPr lang="pl-PL" dirty="0" smtClean="0">
                <a:latin typeface="Sylfaen" pitchFamily="18" charset="0"/>
              </a:rPr>
              <a:t>utworzenie Punktu Selektywnej Zbiórki Odpadów Komunalnych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ylfaen" pitchFamily="18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071538" y="1857364"/>
            <a:ext cx="7772400" cy="18288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pl-PL" sz="6000" b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anose="02020603050405020304" pitchFamily="18" charset="0"/>
              </a:rPr>
              <a:t>Dziękuję za uwagę</a:t>
            </a:r>
            <a:endParaRPr lang="pl-PL" sz="6000" b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1071538" y="5857892"/>
            <a:ext cx="7921625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hangingPunct="1">
              <a:defRPr/>
            </a:pP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anose="02020603050405020304" pitchFamily="18" charset="0"/>
              </a:rPr>
              <a:t>Zapraszamy do odwiedzania strony urzędu gminy: </a:t>
            </a:r>
            <a:b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anose="02020603050405020304" pitchFamily="18" charset="0"/>
              </a:rPr>
            </a:br>
            <a:r>
              <a:rPr lang="pl-PL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anose="02020603050405020304" pitchFamily="18" charset="0"/>
              </a:rPr>
              <a:t>www.tymbark.pl</a:t>
            </a: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anose="02020603050405020304" pitchFamily="18" charset="0"/>
              </a:rPr>
              <a:t> oraz gminnego profilu na </a:t>
            </a:r>
            <a:r>
              <a:rPr lang="pl-PL" sz="20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anose="02020603050405020304" pitchFamily="18" charset="0"/>
              </a:rPr>
              <a:t>facebook’u</a:t>
            </a:r>
            <a:r>
              <a:rPr lang="pl-PL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anose="02020603050405020304" pitchFamily="18" charset="0"/>
              </a:rPr>
              <a:t>.</a:t>
            </a:r>
            <a:endParaRPr lang="pl-PL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ol">
  <a:themeElements>
    <a:clrScheme name="Hol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Hol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Hol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10821</TotalTime>
  <Words>619</Words>
  <Application>Microsoft Office PowerPoint</Application>
  <PresentationFormat>Pokaz na ekranie (4:3)</PresentationFormat>
  <Paragraphs>124</Paragraphs>
  <Slides>23</Slides>
  <Notes>17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23</vt:i4>
      </vt:variant>
    </vt:vector>
  </HeadingPairs>
  <TitlesOfParts>
    <vt:vector size="24" baseType="lpstr">
      <vt:lpstr>Hol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  <vt:lpstr>Slajd 16</vt:lpstr>
      <vt:lpstr>Slajd 17</vt:lpstr>
      <vt:lpstr>Slajd 18</vt:lpstr>
      <vt:lpstr>Slajd 19</vt:lpstr>
      <vt:lpstr>Slajd 20</vt:lpstr>
      <vt:lpstr>Slajd 21</vt:lpstr>
      <vt:lpstr>Slajd 22</vt:lpstr>
      <vt:lpstr>Dziękuję za uwagę</vt:lpstr>
    </vt:vector>
  </TitlesOfParts>
  <Company>Urząd Gminy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UG TYMBARK</dc:creator>
  <cp:lastModifiedBy>DELL</cp:lastModifiedBy>
  <cp:revision>907</cp:revision>
  <cp:lastPrinted>2018-02-09T12:09:24Z</cp:lastPrinted>
  <dcterms:created xsi:type="dcterms:W3CDTF">2014-09-29T10:31:54Z</dcterms:created>
  <dcterms:modified xsi:type="dcterms:W3CDTF">2021-02-22T06:58:44Z</dcterms:modified>
</cp:coreProperties>
</file>