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43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97" r:id="rId18"/>
    <p:sldId id="274" r:id="rId19"/>
    <p:sldId id="275" r:id="rId20"/>
    <p:sldId id="276" r:id="rId21"/>
    <p:sldId id="286" r:id="rId22"/>
    <p:sldId id="277" r:id="rId23"/>
    <p:sldId id="278" r:id="rId24"/>
    <p:sldId id="279" r:id="rId25"/>
    <p:sldId id="280" r:id="rId26"/>
    <p:sldId id="266" r:id="rId27"/>
    <p:sldId id="282" r:id="rId28"/>
    <p:sldId id="283" r:id="rId29"/>
    <p:sldId id="284" r:id="rId30"/>
    <p:sldId id="272" r:id="rId31"/>
    <p:sldId id="285" r:id="rId32"/>
    <p:sldId id="289" r:id="rId33"/>
    <p:sldId id="288" r:id="rId34"/>
    <p:sldId id="287" r:id="rId35"/>
    <p:sldId id="290" r:id="rId36"/>
    <p:sldId id="291" r:id="rId37"/>
    <p:sldId id="294" r:id="rId38"/>
    <p:sldId id="292" r:id="rId39"/>
    <p:sldId id="293" r:id="rId40"/>
    <p:sldId id="295" r:id="rId41"/>
    <p:sldId id="296" r:id="rId4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8C310-A6F2-49DB-AC71-218325E3F6B4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B1F20-8697-4FCA-AC7C-AF50BFFBF8A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B1F20-8697-4FCA-AC7C-AF50BFFBF8AD}" type="slidenum">
              <a:rPr lang="pl-PL" smtClean="0"/>
              <a:pPr/>
              <a:t>28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B1F20-8697-4FCA-AC7C-AF50BFFBF8AD}" type="slidenum">
              <a:rPr lang="pl-PL" smtClean="0"/>
              <a:pPr/>
              <a:t>33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Prostokąt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Prostokąt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Prostokąt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Prostokąt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Prostokąt zaokrąglony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Prostokąt zaokrąglony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Prostokąt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26" name="Symbol zastępczy daty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accent6">
                <a:lumMod val="20000"/>
                <a:lumOff val="80000"/>
              </a:schemeClr>
            </a:gs>
            <a:gs pos="83000">
              <a:srgbClr val="D4DEFF"/>
            </a:gs>
            <a:gs pos="100000">
              <a:srgbClr val="96AB94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Prostokąt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Prostokąt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Prostokąt zaokrąglony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Prostokąt zaokrąglony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Prostokąt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Prostokąt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Prostokąt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Prostokąt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Prostokąt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2017-02-20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500042"/>
            <a:ext cx="8929718" cy="2214578"/>
          </a:xfrm>
        </p:spPr>
        <p:txBody>
          <a:bodyPr>
            <a:normAutofit/>
          </a:bodyPr>
          <a:lstStyle/>
          <a:p>
            <a:pPr algn="ctr"/>
            <a:r>
              <a:rPr lang="pl-PL" dirty="0">
                <a:latin typeface="Times New Roman" pitchFamily="18" charset="0"/>
                <a:cs typeface="Times New Roman" pitchFamily="18" charset="0"/>
              </a:rPr>
              <a:t>Podsumowanie realizacji </a:t>
            </a:r>
            <a:r>
              <a:rPr lang="pl-PL">
                <a:latin typeface="Times New Roman" pitchFamily="18" charset="0"/>
                <a:cs typeface="Times New Roman" pitchFamily="18" charset="0"/>
              </a:rPr>
              <a:t>zadań społeczno -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gospodarczych                     za 2016 rok</a:t>
            </a:r>
          </a:p>
        </p:txBody>
      </p:sp>
      <p:pic>
        <p:nvPicPr>
          <p:cNvPr id="5" name="Obraz 4" descr="herbnow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9454" y="4429132"/>
            <a:ext cx="2060146" cy="22414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pole tekstowe 3"/>
          <p:cNvSpPr txBox="1"/>
          <p:nvPr/>
        </p:nvSpPr>
        <p:spPr>
          <a:xfrm>
            <a:off x="539552" y="4869160"/>
            <a:ext cx="5904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Gmina </a:t>
            </a:r>
            <a:r>
              <a:rPr lang="pl-PL" sz="60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Tymbark</a:t>
            </a:r>
            <a:endParaRPr lang="pl-PL" sz="6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79512" y="620688"/>
            <a:ext cx="871296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000" b="1" dirty="0">
                <a:latin typeface="Times New Roman" pitchFamily="18" charset="0"/>
                <a:cs typeface="Times New Roman" pitchFamily="18" charset="0"/>
              </a:rPr>
              <a:t>Plan prezentacji</a:t>
            </a:r>
          </a:p>
          <a:p>
            <a:pPr algn="ctr"/>
            <a:endParaRPr lang="pl-PL" sz="27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pl-PL" sz="2200" b="1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pl-PL" sz="2200" b="1" u="sng" dirty="0">
                <a:latin typeface="Times New Roman" pitchFamily="18" charset="0"/>
                <a:cs typeface="Times New Roman" pitchFamily="18" charset="0"/>
              </a:rPr>
              <a:t>Inwestycje</a:t>
            </a: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 zrealizowane w 2016 roku.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bilans  środków finansowych przeznaczonych na zadania inwestycyjne,</a:t>
            </a:r>
          </a:p>
          <a:p>
            <a:pPr marL="342900" indent="-342900">
              <a:buFont typeface="Arial" pitchFamily="34" charset="0"/>
              <a:buChar char="•"/>
            </a:pPr>
            <a:endParaRPr lang="pl-PL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pl-PL" sz="2200" b="1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pl-PL" sz="2200" b="1" u="sng" dirty="0">
                <a:latin typeface="Times New Roman" pitchFamily="18" charset="0"/>
                <a:cs typeface="Times New Roman" pitchFamily="18" charset="0"/>
              </a:rPr>
              <a:t>Wydarzenia</a:t>
            </a: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 społeczno-kulturalne.</a:t>
            </a:r>
          </a:p>
          <a:p>
            <a:pPr marL="342900" indent="-342900"/>
            <a:endParaRPr lang="pl-PL" sz="22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pl-PL" sz="2200" b="1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pl-PL" sz="2200" b="1" u="sng" dirty="0">
                <a:latin typeface="Times New Roman" pitchFamily="18" charset="0"/>
                <a:cs typeface="Times New Roman" pitchFamily="18" charset="0"/>
              </a:rPr>
              <a:t>Plany</a:t>
            </a: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 na 2017 rok.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plany i zadania inwestycyjne na 2017 rok</a:t>
            </a:r>
          </a:p>
          <a:p>
            <a:pPr marL="342900" indent="-342900"/>
            <a:endParaRPr lang="pl-PL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pl-PL" sz="2200" b="1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pl-PL" sz="2200" b="1" u="sng" dirty="0">
                <a:latin typeface="Times New Roman" pitchFamily="18" charset="0"/>
                <a:cs typeface="Times New Roman" pitchFamily="18" charset="0"/>
              </a:rPr>
              <a:t>Podsumowanie</a:t>
            </a: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 pierwszej połowy kadencji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wydatki na inwestycje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uzyskane dotacje,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najważniejsze inwestycje dwóch lat kadencji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sz="2200" dirty="0">
                <a:latin typeface="Times New Roman" pitchFamily="18" charset="0"/>
                <a:cs typeface="Times New Roman" pitchFamily="18" charset="0"/>
              </a:rPr>
              <a:t>wyzwania na drugą część kadencji</a:t>
            </a:r>
          </a:p>
          <a:p>
            <a:pPr marL="457200" indent="-457200"/>
            <a:endParaRPr lang="pl-PL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786058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pl-PL" sz="6000" b="1" dirty="0"/>
              <a:t>Inwestycje</a:t>
            </a:r>
            <a:br>
              <a:rPr lang="pl-PL" sz="6000" b="1" dirty="0"/>
            </a:br>
            <a:r>
              <a:rPr lang="pl-PL" sz="6000" b="1" dirty="0"/>
              <a:t> </a:t>
            </a:r>
            <a:br>
              <a:rPr lang="pl-PL" sz="6000" dirty="0"/>
            </a:br>
            <a:r>
              <a:rPr lang="pl-PL" sz="5400" dirty="0"/>
              <a:t>zrealizowane w 2016 roku</a:t>
            </a:r>
          </a:p>
        </p:txBody>
      </p:sp>
      <p:cxnSp>
        <p:nvCxnSpPr>
          <p:cNvPr id="8" name="Łącznik prosty 7"/>
          <p:cNvCxnSpPr/>
          <p:nvPr/>
        </p:nvCxnSpPr>
        <p:spPr>
          <a:xfrm>
            <a:off x="467544" y="2996952"/>
            <a:ext cx="82153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683568" y="836712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Budowa oświetlenia ulicznego w Zamieściu</a:t>
            </a:r>
          </a:p>
        </p:txBody>
      </p:sp>
      <p:pic>
        <p:nvPicPr>
          <p:cNvPr id="4" name="Obraz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928802"/>
            <a:ext cx="8014971" cy="45005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57158" y="642918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Odbudowa drogi gminnej Jasna w Podłopieniu</a:t>
            </a:r>
          </a:p>
          <a:p>
            <a:pPr algn="ctr"/>
            <a:r>
              <a:rPr lang="pl-PL" sz="2000" b="1" dirty="0">
                <a:latin typeface="Ebrima" pitchFamily="2" charset="0"/>
                <a:ea typeface="Ebrima" pitchFamily="2" charset="0"/>
                <a:cs typeface="Ebrima" pitchFamily="2" charset="0"/>
              </a:rPr>
              <a:t>(współfinansowana ze środków zewnętrznych)</a:t>
            </a:r>
          </a:p>
        </p:txBody>
      </p:sp>
      <p:pic>
        <p:nvPicPr>
          <p:cNvPr id="4" name="Obraz 3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772816"/>
            <a:ext cx="8255058" cy="46434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95536" y="764704"/>
            <a:ext cx="85011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Times New Roman" pitchFamily="18" charset="0"/>
                <a:cs typeface="Times New Roman" pitchFamily="18" charset="0"/>
              </a:rPr>
              <a:t>Odbudowa drogi gminnej Dyrlówka w Podłopieniu</a:t>
            </a:r>
          </a:p>
          <a:p>
            <a:pPr algn="ctr"/>
            <a:r>
              <a:rPr lang="pl-PL" sz="2000" b="1" dirty="0">
                <a:latin typeface="Times New Roman" pitchFamily="18" charset="0"/>
                <a:cs typeface="Times New Roman" pitchFamily="18" charset="0"/>
              </a:rPr>
              <a:t>(współfinansowana ze środków zewnętrznych)</a:t>
            </a:r>
          </a:p>
          <a:p>
            <a:pPr algn="ctr"/>
            <a:endParaRPr lang="pl-PL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Obraz 5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916832"/>
            <a:ext cx="8128030" cy="45720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28596" y="642918"/>
            <a:ext cx="850112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Odbudowa drogi gminnej Tajdusie w Zamieściu</a:t>
            </a:r>
          </a:p>
          <a:p>
            <a:pPr algn="ctr"/>
            <a:r>
              <a:rPr lang="pl-PL" sz="2000" b="1" dirty="0">
                <a:latin typeface="Ebrima" pitchFamily="2" charset="0"/>
                <a:ea typeface="Ebrima" pitchFamily="2" charset="0"/>
                <a:cs typeface="Ebrima" pitchFamily="2" charset="0"/>
              </a:rPr>
              <a:t>(współfinansowana ze środków zewnętrznych)</a:t>
            </a:r>
          </a:p>
          <a:p>
            <a:pPr algn="ctr"/>
            <a:endParaRPr lang="pl-PL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l-PL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braz 4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714488"/>
            <a:ext cx="8382032" cy="47148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67544" y="692696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Ogrodzenie przy szkole w Piekiełku</a:t>
            </a:r>
          </a:p>
        </p:txBody>
      </p:sp>
      <p:pic>
        <p:nvPicPr>
          <p:cNvPr id="5" name="Obraz 4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643050"/>
            <a:ext cx="8215370" cy="46211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07504" y="620688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atin typeface="Ebrima" pitchFamily="2" charset="0"/>
                <a:ea typeface="Ebrima" pitchFamily="2" charset="0"/>
                <a:cs typeface="Ebrima" pitchFamily="2" charset="0"/>
              </a:rPr>
              <a:t>Modernizacja drogi rolniczej </a:t>
            </a:r>
            <a:r>
              <a:rPr lang="pl-PL" sz="2000" b="1" dirty="0" err="1">
                <a:latin typeface="Ebrima" pitchFamily="2" charset="0"/>
                <a:ea typeface="Ebrima" pitchFamily="2" charset="0"/>
                <a:cs typeface="Ebrima" pitchFamily="2" charset="0"/>
              </a:rPr>
              <a:t>Trybucówka</a:t>
            </a:r>
            <a:r>
              <a:rPr lang="pl-PL" sz="2000" b="1" dirty="0">
                <a:latin typeface="Ebrima" pitchFamily="2" charset="0"/>
                <a:ea typeface="Ebrima" pitchFamily="2" charset="0"/>
                <a:cs typeface="Ebrima" pitchFamily="2" charset="0"/>
              </a:rPr>
              <a:t> w </a:t>
            </a:r>
            <a:r>
              <a:rPr lang="pl-PL" sz="2000" b="1" dirty="0" err="1">
                <a:latin typeface="Ebrima" pitchFamily="2" charset="0"/>
                <a:ea typeface="Ebrima" pitchFamily="2" charset="0"/>
                <a:cs typeface="Ebrima" pitchFamily="2" charset="0"/>
              </a:rPr>
              <a:t>Zamieściu</a:t>
            </a:r>
            <a:endParaRPr lang="pl-PL" sz="2000" b="1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 algn="ctr"/>
            <a:r>
              <a:rPr lang="pl-PL" sz="2000" b="1" i="1" dirty="0">
                <a:latin typeface="Ebrima" pitchFamily="2" charset="0"/>
                <a:ea typeface="Ebrima" pitchFamily="2" charset="0"/>
                <a:cs typeface="Ebrima" pitchFamily="2" charset="0"/>
              </a:rPr>
              <a:t>Dofinansowana ze środków Małopolskiego Urzędu Marszałkowskiego</a:t>
            </a:r>
          </a:p>
        </p:txBody>
      </p:sp>
      <p:pic>
        <p:nvPicPr>
          <p:cNvPr id="5" name="Obraz 4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8485247" cy="47729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714348" y="1000108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Modernizacja drogi Bindówka w Zawadce</a:t>
            </a:r>
            <a:endParaRPr lang="pl-PL" sz="2800" b="1" i="1" dirty="0"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pic>
        <p:nvPicPr>
          <p:cNvPr id="6" name="Obraz 5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060848"/>
            <a:ext cx="4333904" cy="38576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Obraz 6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060848"/>
            <a:ext cx="4429124" cy="38576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683568" y="1124744"/>
            <a:ext cx="77867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b="1" dirty="0">
                <a:latin typeface="Ebrima" pitchFamily="2" charset="0"/>
                <a:ea typeface="Ebrima" pitchFamily="2" charset="0"/>
                <a:cs typeface="Ebrima" pitchFamily="2" charset="0"/>
              </a:rPr>
              <a:t>Modernizacja drogi „do Bloków” w Tymbarku</a:t>
            </a:r>
            <a:endParaRPr lang="pl-PL" sz="2500" b="1" i="1" dirty="0"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pic>
        <p:nvPicPr>
          <p:cNvPr id="5" name="Obraz 4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348880"/>
            <a:ext cx="4147660" cy="34563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348880"/>
            <a:ext cx="4373384" cy="3456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642910" y="857232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Modernizacja trybun KS Tymbark</a:t>
            </a:r>
          </a:p>
        </p:txBody>
      </p:sp>
      <p:pic>
        <p:nvPicPr>
          <p:cNvPr id="5" name="Obraz 4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1785926"/>
            <a:ext cx="8286808" cy="46613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07504" y="692696"/>
            <a:ext cx="885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latin typeface="Ebrima" pitchFamily="2" charset="0"/>
                <a:ea typeface="Ebrima" pitchFamily="2" charset="0"/>
                <a:cs typeface="Ebrima" pitchFamily="2" charset="0"/>
              </a:rPr>
              <a:t>Inwestycja na drodze Tymbark- Podłopień- Zawadka</a:t>
            </a:r>
          </a:p>
        </p:txBody>
      </p:sp>
      <p:pic>
        <p:nvPicPr>
          <p:cNvPr id="6" name="Obraz 5" descr="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1500174"/>
            <a:ext cx="4107590" cy="50720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Obraz 4" descr="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1500174"/>
            <a:ext cx="4156989" cy="51330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755576" y="692696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Modernizacja drogi „do </a:t>
            </a:r>
            <a:r>
              <a:rPr lang="pl-PL" sz="2800" b="1" dirty="0" err="1">
                <a:latin typeface="Ebrima" pitchFamily="2" charset="0"/>
                <a:ea typeface="Ebrima" pitchFamily="2" charset="0"/>
                <a:cs typeface="Ebrima" pitchFamily="2" charset="0"/>
              </a:rPr>
              <a:t>Stańca</a:t>
            </a:r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” w Tymbarku</a:t>
            </a:r>
            <a:endParaRPr lang="pl-PL" sz="2800" b="1" i="1" dirty="0"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  <p:pic>
        <p:nvPicPr>
          <p:cNvPr id="5" name="Obraz 4" descr="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628800"/>
            <a:ext cx="4786346" cy="33934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3717032"/>
            <a:ext cx="3786214" cy="28396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683568" y="620688"/>
            <a:ext cx="77867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Modernizacja drogi „Węglarka” </a:t>
            </a:r>
          </a:p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Tymbark - Piekiełko</a:t>
            </a:r>
          </a:p>
          <a:p>
            <a:pPr algn="ctr"/>
            <a:r>
              <a:rPr lang="pl-PL" sz="2800" b="1" i="1" dirty="0">
                <a:latin typeface="Ebrima" pitchFamily="2" charset="0"/>
                <a:ea typeface="Ebrima" pitchFamily="2" charset="0"/>
                <a:cs typeface="Ebrima" pitchFamily="2" charset="0"/>
              </a:rPr>
              <a:t>(współfinansowana ze środków zewnętrznych</a:t>
            </a:r>
            <a:r>
              <a:rPr lang="pl-PL" sz="2800" b="1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5" name="Obraz 4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2066" y="3714751"/>
            <a:ext cx="3857652" cy="28932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636912"/>
            <a:ext cx="4643470" cy="34826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500034" y="500042"/>
            <a:ext cx="82153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Odbudowa mostu „do Noku” w Tymbarku</a:t>
            </a:r>
          </a:p>
          <a:p>
            <a:pPr algn="ctr"/>
            <a:r>
              <a:rPr lang="pl-PL" sz="2800" b="1" i="1" dirty="0">
                <a:latin typeface="Ebrima" pitchFamily="2" charset="0"/>
                <a:ea typeface="Ebrima" pitchFamily="2" charset="0"/>
                <a:cs typeface="Ebrima" pitchFamily="2" charset="0"/>
              </a:rPr>
              <a:t>(współfinansowana ze środków zewnętrznych)</a:t>
            </a:r>
          </a:p>
          <a:p>
            <a:pPr algn="ctr"/>
            <a:endParaRPr lang="pl-PL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braz 4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7744944" cy="501460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755576" y="692696"/>
            <a:ext cx="778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i="1" dirty="0">
                <a:latin typeface="Ebrima" pitchFamily="2" charset="0"/>
                <a:ea typeface="Ebrima" pitchFamily="2" charset="0"/>
                <a:cs typeface="Ebrima" pitchFamily="2" charset="0"/>
              </a:rPr>
              <a:t>Przebudowa skrzyżowania w Zamieściu</a:t>
            </a:r>
          </a:p>
        </p:txBody>
      </p:sp>
      <p:pic>
        <p:nvPicPr>
          <p:cNvPr id="5" name="Obraz 4" descr="lewoskr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500174"/>
            <a:ext cx="7343775" cy="48577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83568" y="980728"/>
            <a:ext cx="750099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500" b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Bilans środków finansowych przeznaczonych na inwestycje w 2016:</a:t>
            </a:r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Środki przeznaczone na inwestycje w 2016 roku ogółem:</a:t>
            </a:r>
          </a:p>
          <a:p>
            <a:endParaRPr lang="pl-PL" sz="2000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l-PL" sz="2000" b="1" u="sng" dirty="0">
                <a:latin typeface="Ebrima" pitchFamily="2" charset="0"/>
                <a:ea typeface="Ebrima" pitchFamily="2" charset="0"/>
                <a:cs typeface="Ebrima" pitchFamily="2" charset="0"/>
              </a:rPr>
              <a:t>2 944 532,51 zł</a:t>
            </a:r>
          </a:p>
          <a:p>
            <a:pPr algn="ctr"/>
            <a:endParaRPr lang="pl-PL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Środki pozyskane z dotacji:</a:t>
            </a:r>
          </a:p>
          <a:p>
            <a:pPr algn="ctr"/>
            <a:endParaRPr lang="pl-PL" sz="2000" b="1" dirty="0"/>
          </a:p>
          <a:p>
            <a:pPr algn="ctr"/>
            <a:r>
              <a:rPr lang="pl-PL" sz="2000" b="1" u="sng" dirty="0">
                <a:latin typeface="Ebrima" pitchFamily="2" charset="0"/>
                <a:ea typeface="Ebrima" pitchFamily="2" charset="0"/>
                <a:cs typeface="Ebrima" pitchFamily="2" charset="0"/>
              </a:rPr>
              <a:t>696 109,25 zł</a:t>
            </a:r>
            <a:endParaRPr lang="pl-PL" sz="2000" u="sng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endParaRPr lang="pl-PL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Środki wydane na bieżące remonty w 2016 roku:</a:t>
            </a:r>
          </a:p>
          <a:p>
            <a:pPr algn="ctr"/>
            <a:endParaRPr lang="pl-PL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l-PL" sz="2000" b="1" u="sng" dirty="0">
                <a:latin typeface="Ebrima" pitchFamily="2" charset="0"/>
                <a:ea typeface="Ebrima" pitchFamily="2" charset="0"/>
                <a:cs typeface="Ebrima" pitchFamily="2" charset="0"/>
              </a:rPr>
              <a:t>279 410,59 zł</a:t>
            </a:r>
            <a:endParaRPr lang="pl-PL" sz="2000" u="sng" dirty="0">
              <a:latin typeface="Ebrima" pitchFamily="2" charset="0"/>
              <a:ea typeface="Ebrima" pitchFamily="2" charset="0"/>
              <a:cs typeface="Ebrima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14282" y="1214422"/>
            <a:ext cx="87154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Wydarzenia </a:t>
            </a:r>
          </a:p>
          <a:p>
            <a:pPr algn="ctr"/>
            <a:r>
              <a:rPr lang="pl-PL" sz="6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społeczno-kulturalne</a:t>
            </a:r>
          </a:p>
        </p:txBody>
      </p:sp>
      <p:cxnSp>
        <p:nvCxnSpPr>
          <p:cNvPr id="5" name="Łącznik prosty 4"/>
          <p:cNvCxnSpPr/>
          <p:nvPr/>
        </p:nvCxnSpPr>
        <p:spPr>
          <a:xfrm>
            <a:off x="395536" y="3284984"/>
            <a:ext cx="8208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/>
          <p:cNvSpPr txBox="1"/>
          <p:nvPr/>
        </p:nvSpPr>
        <p:spPr>
          <a:xfrm>
            <a:off x="611560" y="386104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które odbyły się w 2016 roku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971600" y="764704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Dzień Pamięci Żołnierzy Niezłomnych</a:t>
            </a:r>
          </a:p>
        </p:txBody>
      </p:sp>
      <p:pic>
        <p:nvPicPr>
          <p:cNvPr id="5" name="Obraz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1571612"/>
            <a:ext cx="7572428" cy="49893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683568" y="836712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Dzień Kobiet w Świetlicy Wiejskiej</a:t>
            </a:r>
          </a:p>
        </p:txBody>
      </p:sp>
      <p:pic>
        <p:nvPicPr>
          <p:cNvPr id="5" name="Obraz 4" descr="13.jpg"/>
          <p:cNvPicPr>
            <a:picLocks noChangeAspect="1"/>
          </p:cNvPicPr>
          <p:nvPr/>
        </p:nvPicPr>
        <p:blipFill>
          <a:blip r:embed="rId2" cstate="print"/>
          <a:srcRect l="5927" r="6657" b="8925"/>
          <a:stretch>
            <a:fillRect/>
          </a:stretch>
        </p:blipFill>
        <p:spPr>
          <a:xfrm>
            <a:off x="179512" y="1988840"/>
            <a:ext cx="4176464" cy="29022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14.jpg"/>
          <p:cNvPicPr>
            <a:picLocks noChangeAspect="1"/>
          </p:cNvPicPr>
          <p:nvPr/>
        </p:nvPicPr>
        <p:blipFill>
          <a:blip r:embed="rId3" cstate="print"/>
          <a:srcRect l="8700" t="13043" r="2850"/>
          <a:stretch>
            <a:fillRect/>
          </a:stretch>
        </p:blipFill>
        <p:spPr>
          <a:xfrm>
            <a:off x="4644008" y="3501008"/>
            <a:ext cx="4320480" cy="283310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764704"/>
            <a:ext cx="8392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Rajd strzelecki i spotkanie z Panią Zofią Posmysz</a:t>
            </a:r>
          </a:p>
        </p:txBody>
      </p:sp>
      <p:pic>
        <p:nvPicPr>
          <p:cNvPr id="3" name="Obraz 2" descr="3.jpg"/>
          <p:cNvPicPr>
            <a:picLocks noChangeAspect="1"/>
          </p:cNvPicPr>
          <p:nvPr/>
        </p:nvPicPr>
        <p:blipFill>
          <a:blip r:embed="rId2" cstate="print"/>
          <a:srcRect l="5263" r="17105"/>
          <a:stretch>
            <a:fillRect/>
          </a:stretch>
        </p:blipFill>
        <p:spPr>
          <a:xfrm>
            <a:off x="179512" y="1844824"/>
            <a:ext cx="4214842" cy="36533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Obraz 3" descr="4.jpg"/>
          <p:cNvPicPr>
            <a:picLocks noChangeAspect="1"/>
          </p:cNvPicPr>
          <p:nvPr/>
        </p:nvPicPr>
        <p:blipFill>
          <a:blip r:embed="rId3" cstate="print"/>
          <a:srcRect l="5000" r="8750"/>
          <a:stretch>
            <a:fillRect/>
          </a:stretch>
        </p:blipFill>
        <p:spPr>
          <a:xfrm>
            <a:off x="4716016" y="3356992"/>
            <a:ext cx="4143372" cy="31945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39552" y="836712"/>
            <a:ext cx="8072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Stypendia dla najzdolniejszych uczniów</a:t>
            </a:r>
          </a:p>
        </p:txBody>
      </p:sp>
      <p:pic>
        <p:nvPicPr>
          <p:cNvPr id="3" name="Obraz 2" descr="5.JPG"/>
          <p:cNvPicPr>
            <a:picLocks noChangeAspect="1"/>
          </p:cNvPicPr>
          <p:nvPr/>
        </p:nvPicPr>
        <p:blipFill>
          <a:blip r:embed="rId2" cstate="print"/>
          <a:srcRect l="8646" r="10302"/>
          <a:stretch>
            <a:fillRect/>
          </a:stretch>
        </p:blipFill>
        <p:spPr>
          <a:xfrm>
            <a:off x="179512" y="2204864"/>
            <a:ext cx="5357850" cy="369428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Obraz 3" descr="6.JPG"/>
          <p:cNvPicPr>
            <a:picLocks noChangeAspect="1"/>
          </p:cNvPicPr>
          <p:nvPr/>
        </p:nvPicPr>
        <p:blipFill>
          <a:blip r:embed="rId3" cstate="print"/>
          <a:srcRect l="11281" r="9847"/>
          <a:stretch>
            <a:fillRect/>
          </a:stretch>
        </p:blipFill>
        <p:spPr>
          <a:xfrm>
            <a:off x="5796136" y="1988840"/>
            <a:ext cx="3175232" cy="40719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54868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XXV Dni Tymbarku</a:t>
            </a:r>
          </a:p>
        </p:txBody>
      </p:sp>
      <p:pic>
        <p:nvPicPr>
          <p:cNvPr id="3" name="Obraz 2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96752"/>
            <a:ext cx="8589853" cy="29527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Obraz 3" descr="18.JPG"/>
          <p:cNvPicPr>
            <a:picLocks noChangeAspect="1"/>
          </p:cNvPicPr>
          <p:nvPr/>
        </p:nvPicPr>
        <p:blipFill>
          <a:blip r:embed="rId3" cstate="print"/>
          <a:srcRect t="1648" b="40045"/>
          <a:stretch>
            <a:fillRect/>
          </a:stretch>
        </p:blipFill>
        <p:spPr>
          <a:xfrm>
            <a:off x="755576" y="4437112"/>
            <a:ext cx="3474577" cy="22048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Obraz 4" descr="19.jpg"/>
          <p:cNvPicPr>
            <a:picLocks noChangeAspect="1"/>
          </p:cNvPicPr>
          <p:nvPr/>
        </p:nvPicPr>
        <p:blipFill>
          <a:blip r:embed="rId4" cstate="print"/>
          <a:srcRect b="47966"/>
          <a:stretch>
            <a:fillRect/>
          </a:stretch>
        </p:blipFill>
        <p:spPr>
          <a:xfrm>
            <a:off x="4716016" y="4437112"/>
            <a:ext cx="3533192" cy="22322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3528" y="620688"/>
            <a:ext cx="8572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Narodowe Czytanie</a:t>
            </a:r>
          </a:p>
        </p:txBody>
      </p:sp>
      <p:pic>
        <p:nvPicPr>
          <p:cNvPr id="3" name="Obraz 2" descr="czyta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340768"/>
            <a:ext cx="6834336" cy="51257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64291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Odrestaurowany Aniołek na górach</a:t>
            </a:r>
          </a:p>
          <a:p>
            <a:pPr algn="ctr"/>
            <a:r>
              <a:rPr lang="pl-PL" sz="2000" b="1" dirty="0">
                <a:latin typeface="Ebrima" pitchFamily="2" charset="0"/>
                <a:ea typeface="Ebrima" pitchFamily="2" charset="0"/>
                <a:cs typeface="Ebrima" pitchFamily="2" charset="0"/>
              </a:rPr>
              <a:t>(Współfinansowany ze środków Małopolskiego Urzędu Marszałkowskiego)</a:t>
            </a:r>
          </a:p>
        </p:txBody>
      </p:sp>
      <p:pic>
        <p:nvPicPr>
          <p:cNvPr id="5" name="Obraz 4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3625033" cy="48333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2420888"/>
            <a:ext cx="4512501" cy="33843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95536" y="764704"/>
            <a:ext cx="7718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  Marsz Trzeźwości „No promil- no problem”</a:t>
            </a:r>
          </a:p>
        </p:txBody>
      </p:sp>
      <p:pic>
        <p:nvPicPr>
          <p:cNvPr id="5" name="Obraz 4" descr="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700808"/>
            <a:ext cx="7848872" cy="44529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79512" y="1052736"/>
            <a:ext cx="8855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Jubileusz 50-lecia Szkoły Podstawowej w Tymbarku</a:t>
            </a:r>
          </a:p>
        </p:txBody>
      </p:sp>
      <p:pic>
        <p:nvPicPr>
          <p:cNvPr id="5" name="Obraz 4" descr="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564904"/>
            <a:ext cx="4296518" cy="27363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Obraz 6" descr="jub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3212976"/>
            <a:ext cx="4085696" cy="31193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899592" y="692696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Ebrima" pitchFamily="2" charset="0"/>
                <a:ea typeface="Ebrima" pitchFamily="2" charset="0"/>
                <a:cs typeface="Ebrima" pitchFamily="2" charset="0"/>
              </a:rPr>
              <a:t>Spotkanie opłatkowe seniorów</a:t>
            </a:r>
          </a:p>
        </p:txBody>
      </p:sp>
      <p:pic>
        <p:nvPicPr>
          <p:cNvPr id="6" name="Obraz 5" descr="op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556792"/>
            <a:ext cx="6552728" cy="49145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11560" y="1268760"/>
            <a:ext cx="7776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b="1" dirty="0">
                <a:solidFill>
                  <a:schemeClr val="tx2"/>
                </a:solidFill>
                <a:latin typeface="+mj-lt"/>
              </a:rPr>
              <a:t>Plany inwestycyjne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0" y="3501008"/>
            <a:ext cx="8964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dirty="0">
                <a:solidFill>
                  <a:schemeClr val="tx2"/>
                </a:solidFill>
              </a:rPr>
              <a:t>na realizację kolejnych zadań w 2017 roku</a:t>
            </a:r>
          </a:p>
        </p:txBody>
      </p:sp>
      <p:cxnSp>
        <p:nvCxnSpPr>
          <p:cNvPr id="5" name="Łącznik prosty 4"/>
          <p:cNvCxnSpPr/>
          <p:nvPr/>
        </p:nvCxnSpPr>
        <p:spPr>
          <a:xfrm>
            <a:off x="899592" y="2924944"/>
            <a:ext cx="72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571472" y="78579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latin typeface="Ebrima" pitchFamily="2" charset="0"/>
                <a:ea typeface="Ebrima" pitchFamily="2" charset="0"/>
                <a:cs typeface="Ebrima" pitchFamily="2" charset="0"/>
              </a:rPr>
              <a:t>Wykaz zadań inwestycyjnych na 2017 rok: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643165"/>
              </p:ext>
            </p:extLst>
          </p:nvPr>
        </p:nvGraphicFramePr>
        <p:xfrm>
          <a:off x="285720" y="1412777"/>
          <a:ext cx="8643998" cy="5103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0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Wymiana sieci wodociągowej w Zamieściu oraz wykonanie sieci    wodociągowej i kanalizacyjnej przy ul. Kościelnej w Tymbarku.</a:t>
                      </a:r>
                    </a:p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130 tys zł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54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dirty="0">
                        <a:latin typeface="Book Antiqua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latin typeface="Book Antiqua" pitchFamily="18" charset="0"/>
                        </a:rPr>
                        <a:t>Modernizacja drogi rolniczej.</a:t>
                      </a:r>
                    </a:p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30 tys zł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6411">
                <a:tc>
                  <a:txBody>
                    <a:bodyPr/>
                    <a:lstStyle/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dirty="0">
                        <a:latin typeface="Book Antiqua" pitchFamily="18" charset="0"/>
                      </a:endParaRPr>
                    </a:p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latin typeface="Book Antiqua" pitchFamily="18" charset="0"/>
                        </a:rPr>
                        <a:t>Przygotowanie dokumentacji na budowę chodnika w</a:t>
                      </a:r>
                      <a:r>
                        <a:rPr lang="pl-PL" sz="1800" baseline="0" dirty="0">
                          <a:latin typeface="Book Antiqua" pitchFamily="18" charset="0"/>
                        </a:rPr>
                        <a:t> </a:t>
                      </a:r>
                      <a:r>
                        <a:rPr lang="pl-PL" sz="1800" dirty="0">
                          <a:latin typeface="Book Antiqua" pitchFamily="18" charset="0"/>
                        </a:rPr>
                        <a:t>Zamieściu.</a:t>
                      </a:r>
                    </a:p>
                    <a:p>
                      <a:pPr marL="457200" indent="-457200" algn="ctr">
                        <a:buNone/>
                      </a:pPr>
                      <a:endParaRPr lang="pl-PL" sz="1800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10 tys zł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9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dirty="0">
                        <a:latin typeface="Book Antiqua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>
                          <a:latin typeface="Book Antiqua" pitchFamily="18" charset="0"/>
                        </a:rPr>
                        <a:t>Przebudowa i budowa dróg gminnych</a:t>
                      </a:r>
                    </a:p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172 tys zł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7201">
                <a:tc>
                  <a:txBody>
                    <a:bodyPr/>
                    <a:lstStyle/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Zakup niezbędnych elementów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 do stacji uzdatniania wody</a:t>
                      </a:r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40 tys zł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564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Wdrożenie e- usług publicznych w Gminie Tymbark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346</a:t>
                      </a:r>
                      <a:r>
                        <a:rPr lang="pl-PL" b="0" baseline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860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zł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85720" y="1071546"/>
          <a:ext cx="8643998" cy="5333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817">
                <a:tc>
                  <a:txBody>
                    <a:bodyPr/>
                    <a:lstStyle/>
                    <a:p>
                      <a:pPr algn="ctr"/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Modernizacja</a:t>
                      </a:r>
                      <a:r>
                        <a:rPr lang="pl-PL" b="0" baseline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dróg gminnych</a:t>
                      </a:r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100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3605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Przebudowa drogi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 od ul. Armii Krajowej (obok budynku GS) przez tory kolejowe obok Domu Kultury</a:t>
                      </a:r>
                    </a:p>
                    <a:p>
                      <a:pPr algn="ctr"/>
                      <a:r>
                        <a:rPr lang="pl-PL" baseline="0" dirty="0">
                          <a:latin typeface="Book Antiqua" pitchFamily="18" charset="0"/>
                        </a:rPr>
                        <a:t>(tzw. </a:t>
                      </a:r>
                      <a:r>
                        <a:rPr lang="pl-PL" baseline="0" dirty="0" err="1">
                          <a:latin typeface="Book Antiqua" pitchFamily="18" charset="0"/>
                        </a:rPr>
                        <a:t>Schetynówka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)</a:t>
                      </a:r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920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694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Wymiana płyt i położenie asfaltu na drodze Zęzów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 – Zawadka</a:t>
                      </a:r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40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364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Wymiana wiat przystankowych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10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364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Zakupy inwestycyjne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40 tys zł 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8364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Uregulowanie praw własności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5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196234"/>
              </p:ext>
            </p:extLst>
          </p:nvPr>
        </p:nvGraphicFramePr>
        <p:xfrm>
          <a:off x="251520" y="836712"/>
          <a:ext cx="8643998" cy="54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2710">
                <a:tc>
                  <a:txBody>
                    <a:bodyPr/>
                    <a:lstStyle/>
                    <a:p>
                      <a:pPr algn="ctr"/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Zakup pakietów biurowych, strona internetowa oraz rozbudowa monitoringu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10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440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Wykonanie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 parkingu przy Szkole Podstawowej w Podłopieniu</a:t>
                      </a:r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5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0046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Ogrodzenie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 oraz montaż piłkochwytów przy Szkole Podstawowej </a:t>
                      </a:r>
                      <a:r>
                        <a:rPr lang="pl-PL" baseline="0">
                          <a:latin typeface="Book Antiqua" pitchFamily="18" charset="0"/>
                        </a:rPr>
                        <a:t>w Piekiełku</a:t>
                      </a:r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50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796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Modernizacja energetyczna budynku Szkoly Podstawowej w Tymbarku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740 tys zł 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8608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Przebudowa boisk sportowych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 przy Szkole Podstawowej  w Tymbarku</a:t>
                      </a:r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15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251520" y="620688"/>
          <a:ext cx="8643998" cy="5224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6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7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pPr algn="ctr"/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Wymiana kotłów wykorzystujących paliwa stałe na terenie Gminy Tymbark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153 950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1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b="0" dirty="0">
                        <a:solidFill>
                          <a:schemeClr val="tx1"/>
                        </a:solidFill>
                        <a:latin typeface="Book Antiqua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Wymiana kotłów wykorzystujących paliwa gazowe</a:t>
                      </a:r>
                      <a:r>
                        <a:rPr lang="pl-PL" b="0" baseline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 na 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Book Antiqua" pitchFamily="18" charset="0"/>
                        </a:rPr>
                        <a:t>terenie Gminy Tymbark</a:t>
                      </a:r>
                    </a:p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359 950zł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18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Program budowy paneli solarnych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20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Przebudowa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 oświetlenia ulicznego w Tymbark</a:t>
                      </a:r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100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7256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Dokumentacja na wykonanie trzech punktów oświetleniowych</a:t>
                      </a:r>
                      <a:r>
                        <a:rPr lang="pl-PL" baseline="0" dirty="0">
                          <a:latin typeface="Book Antiqua" pitchFamily="18" charset="0"/>
                        </a:rPr>
                        <a:t> na drodze Piekiełko - Jackówka</a:t>
                      </a:r>
                      <a:endParaRPr lang="pl-PL" dirty="0">
                        <a:latin typeface="Book Antiqua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8 tys zł 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8364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 err="1">
                          <a:latin typeface="Book Antiqua" pitchFamily="18" charset="0"/>
                        </a:rPr>
                        <a:t>Montaz</a:t>
                      </a:r>
                      <a:r>
                        <a:rPr lang="pl-PL" dirty="0">
                          <a:latin typeface="Book Antiqua" pitchFamily="18" charset="0"/>
                        </a:rPr>
                        <a:t> piłkochwyów na boisku sportowym KS Tymbark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Book Antiqua" pitchFamily="18" charset="0"/>
                      </a:endParaRPr>
                    </a:p>
                    <a:p>
                      <a:pPr algn="ctr"/>
                      <a:r>
                        <a:rPr lang="pl-PL" dirty="0">
                          <a:latin typeface="Book Antiqua" pitchFamily="18" charset="0"/>
                        </a:rPr>
                        <a:t>15 tys zł</a:t>
                      </a:r>
                    </a:p>
                  </a:txBody>
                  <a:tcPr>
                    <a:solidFill>
                      <a:schemeClr val="bg2">
                        <a:lumMod val="90000"/>
                        <a:alpha val="96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2428860" y="6000768"/>
            <a:ext cx="4071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latin typeface="Book Antiqua" pitchFamily="18" charset="0"/>
              </a:rPr>
              <a:t>Razem: 3 320 760 zł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1142984"/>
            <a:ext cx="8229600" cy="1066800"/>
          </a:xfrm>
        </p:spPr>
        <p:txBody>
          <a:bodyPr>
            <a:noAutofit/>
          </a:bodyPr>
          <a:lstStyle/>
          <a:p>
            <a:pPr algn="ctr"/>
            <a:br>
              <a:rPr lang="pl-PL" b="1" dirty="0">
                <a:latin typeface="Book Antiqua" pitchFamily="18" charset="0"/>
              </a:rPr>
            </a:br>
            <a:r>
              <a:rPr lang="pl-PL" b="1" dirty="0">
                <a:latin typeface="Book Antiqua" pitchFamily="18" charset="0"/>
              </a:rPr>
              <a:t>Łączna kwota </a:t>
            </a:r>
            <a:r>
              <a:rPr lang="pl-PL" b="1" u="sng" dirty="0">
                <a:latin typeface="Book Antiqua" pitchFamily="18" charset="0"/>
              </a:rPr>
              <a:t>wydatków</a:t>
            </a:r>
            <a:r>
              <a:rPr lang="pl-PL" b="1" dirty="0">
                <a:latin typeface="Book Antiqua" pitchFamily="18" charset="0"/>
              </a:rPr>
              <a:t> na inwestycje w latach </a:t>
            </a:r>
            <a:br>
              <a:rPr lang="pl-PL" b="1" dirty="0">
                <a:latin typeface="Book Antiqua" pitchFamily="18" charset="0"/>
              </a:rPr>
            </a:br>
            <a:r>
              <a:rPr lang="pl-PL" b="1" dirty="0">
                <a:latin typeface="Book Antiqua" pitchFamily="18" charset="0"/>
              </a:rPr>
              <a:t>2015 - 2016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323528" y="3429000"/>
            <a:ext cx="84296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b="1" u="sng" dirty="0">
                <a:latin typeface="Book Antiqua" pitchFamily="18" charset="0"/>
              </a:rPr>
              <a:t>4 829 766, 03 zł</a:t>
            </a:r>
          </a:p>
          <a:p>
            <a:endParaRPr lang="pl-PL" sz="6000" b="1" u="sng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1785926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latin typeface="Book Antiqua" pitchFamily="18" charset="0"/>
              </a:rPr>
              <a:t>Łączna kwota pozyskanych na inwestycje </a:t>
            </a:r>
            <a:r>
              <a:rPr lang="pl-PL" b="1" u="sng" dirty="0">
                <a:latin typeface="Book Antiqua" pitchFamily="18" charset="0"/>
              </a:rPr>
              <a:t>dotacji </a:t>
            </a:r>
            <a:br>
              <a:rPr lang="pl-PL" b="1" dirty="0">
                <a:latin typeface="Book Antiqua" pitchFamily="18" charset="0"/>
              </a:rPr>
            </a:br>
            <a:r>
              <a:rPr lang="pl-PL" b="1" dirty="0">
                <a:latin typeface="Book Antiqua" pitchFamily="18" charset="0"/>
              </a:rPr>
              <a:t>w latach 2015 - 2016</a:t>
            </a:r>
            <a:endParaRPr lang="pl-PL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500298" y="3714752"/>
            <a:ext cx="4429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b="1" u="sng" dirty="0">
                <a:latin typeface="Book Antiqua" pitchFamily="18" charset="0"/>
              </a:rPr>
              <a:t>1 524 221, 98 zł</a:t>
            </a:r>
          </a:p>
          <a:p>
            <a:endParaRPr lang="pl-PL" sz="4800" b="1" u="sng" dirty="0">
              <a:latin typeface="Book Antiqua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500034" y="5000636"/>
            <a:ext cx="80010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u="sng" dirty="0">
                <a:latin typeface="Book Antiqua" pitchFamily="18" charset="0"/>
              </a:rPr>
              <a:t>Złożono 17 wniosków o dotacje, które rozpatrzono pozytywnie </a:t>
            </a:r>
            <a:endParaRPr lang="pl-PL" sz="4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67544" y="548680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solidFill>
                  <a:srgbClr val="002060"/>
                </a:solidFill>
                <a:latin typeface="Book Antiqua" pitchFamily="18" charset="0"/>
              </a:rPr>
              <a:t>Zadłużenie Gminy </a:t>
            </a:r>
            <a:r>
              <a:rPr lang="pl-PL" sz="4800" b="1" dirty="0" err="1">
                <a:solidFill>
                  <a:srgbClr val="002060"/>
                </a:solidFill>
                <a:latin typeface="Book Antiqua" pitchFamily="18" charset="0"/>
              </a:rPr>
              <a:t>Tymbark</a:t>
            </a:r>
            <a:r>
              <a:rPr lang="pl-PL" sz="4800" b="1" dirty="0">
                <a:solidFill>
                  <a:srgbClr val="002060"/>
                </a:solidFill>
                <a:latin typeface="Book Antiqua" pitchFamily="18" charset="0"/>
              </a:rPr>
              <a:t> na koniec 2016 roku</a:t>
            </a:r>
          </a:p>
        </p:txBody>
      </p:sp>
      <p:pic>
        <p:nvPicPr>
          <p:cNvPr id="5" name="Obraz 4" descr="cc.jpg"/>
          <p:cNvPicPr>
            <a:picLocks noChangeAspect="1"/>
          </p:cNvPicPr>
          <p:nvPr/>
        </p:nvPicPr>
        <p:blipFill>
          <a:blip r:embed="rId2" cstate="print"/>
          <a:srcRect t="14301" r="13142" b="19550"/>
          <a:stretch>
            <a:fillRect/>
          </a:stretch>
        </p:blipFill>
        <p:spPr>
          <a:xfrm>
            <a:off x="251520" y="2199326"/>
            <a:ext cx="4176464" cy="44977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Obraz 5" descr="vv.jpg"/>
          <p:cNvPicPr>
            <a:picLocks noChangeAspect="1"/>
          </p:cNvPicPr>
          <p:nvPr/>
        </p:nvPicPr>
        <p:blipFill>
          <a:blip r:embed="rId3" cstate="print"/>
          <a:srcRect l="1485" t="8001" r="3492" b="15350"/>
          <a:stretch>
            <a:fillRect/>
          </a:stretch>
        </p:blipFill>
        <p:spPr>
          <a:xfrm>
            <a:off x="4860032" y="2204864"/>
            <a:ext cx="3935446" cy="44888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12968" cy="1066800"/>
          </a:xfrm>
        </p:spPr>
        <p:txBody>
          <a:bodyPr>
            <a:noAutofit/>
          </a:bodyPr>
          <a:lstStyle/>
          <a:p>
            <a:pPr algn="ctr"/>
            <a:r>
              <a:rPr lang="pl-PL" sz="2800" b="1" u="sng" dirty="0">
                <a:latin typeface="Book Antiqua" pitchFamily="18" charset="0"/>
              </a:rPr>
              <a:t>5 najważniejszych inwestycji dwóch lat kadencji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683568" y="1628800"/>
            <a:ext cx="8072494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1900" b="1" u="sng" dirty="0">
                <a:latin typeface="Ebrima" pitchFamily="2" charset="0"/>
                <a:ea typeface="Ebrima" pitchFamily="2" charset="0"/>
                <a:cs typeface="Ebrima" pitchFamily="2" charset="0"/>
              </a:rPr>
              <a:t>Budowa chodników, oświetlenia </a:t>
            </a:r>
            <a:r>
              <a:rPr lang="pl-PL" sz="1900" dirty="0">
                <a:latin typeface="Ebrima" pitchFamily="2" charset="0"/>
                <a:ea typeface="Ebrima" pitchFamily="2" charset="0"/>
                <a:cs typeface="Ebrima" pitchFamily="2" charset="0"/>
              </a:rPr>
              <a:t>w miejscowościach Tymbark, Podłopień, Zawadka przy drodze powiatowej w ramach Narodowego Programu Budowy Dróg Lokalnych.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1900" dirty="0">
                <a:latin typeface="Ebrima" pitchFamily="2" charset="0"/>
                <a:ea typeface="Ebrima" pitchFamily="2" charset="0"/>
                <a:cs typeface="Ebrima" pitchFamily="2" charset="0"/>
              </a:rPr>
              <a:t>Budowa </a:t>
            </a:r>
            <a:r>
              <a:rPr lang="pl-PL" sz="1900" b="1" u="sng" dirty="0">
                <a:latin typeface="Ebrima" pitchFamily="2" charset="0"/>
                <a:ea typeface="Ebrima" pitchFamily="2" charset="0"/>
                <a:cs typeface="Ebrima" pitchFamily="2" charset="0"/>
              </a:rPr>
              <a:t>oświetlenia w Zamieściu</a:t>
            </a:r>
            <a:r>
              <a:rPr lang="pl-PL" sz="1900" dirty="0">
                <a:latin typeface="Ebrima" pitchFamily="2" charset="0"/>
                <a:ea typeface="Ebrima" pitchFamily="2" charset="0"/>
                <a:cs typeface="Ebrima" pitchFamily="2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1900" dirty="0">
                <a:latin typeface="Ebrima" pitchFamily="2" charset="0"/>
                <a:ea typeface="Ebrima" pitchFamily="2" charset="0"/>
                <a:cs typeface="Ebrima" pitchFamily="2" charset="0"/>
              </a:rPr>
              <a:t>Przebudowa </a:t>
            </a:r>
            <a:r>
              <a:rPr lang="pl-PL" sz="1900" b="1" u="sng" dirty="0">
                <a:latin typeface="Ebrima" pitchFamily="2" charset="0"/>
                <a:ea typeface="Ebrima" pitchFamily="2" charset="0"/>
                <a:cs typeface="Ebrima" pitchFamily="2" charset="0"/>
              </a:rPr>
              <a:t>głównego kolektora sanitarnego </a:t>
            </a:r>
            <a:r>
              <a:rPr lang="pl-PL" sz="1900" dirty="0">
                <a:latin typeface="Ebrima" pitchFamily="2" charset="0"/>
                <a:ea typeface="Ebrima" pitchFamily="2" charset="0"/>
                <a:cs typeface="Ebrima" pitchFamily="2" charset="0"/>
              </a:rPr>
              <a:t>w Tymbarku z wykorzystaniem dotacji z PROW.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1900" dirty="0">
                <a:latin typeface="Ebrima" pitchFamily="2" charset="0"/>
                <a:ea typeface="Ebrima" pitchFamily="2" charset="0"/>
                <a:cs typeface="Ebrima" pitchFamily="2" charset="0"/>
              </a:rPr>
              <a:t>Odbudowa z udziałem środków </a:t>
            </a:r>
            <a:r>
              <a:rPr lang="pl-PL" sz="1900" b="1" u="sng" dirty="0">
                <a:latin typeface="Ebrima" pitchFamily="2" charset="0"/>
                <a:ea typeface="Ebrima" pitchFamily="2" charset="0"/>
                <a:cs typeface="Ebrima" pitchFamily="2" charset="0"/>
              </a:rPr>
              <a:t>zewnętrznych istotnych dla gminy dróg</a:t>
            </a:r>
            <a:r>
              <a:rPr lang="pl-PL" sz="1900" dirty="0">
                <a:latin typeface="Ebrima" pitchFamily="2" charset="0"/>
                <a:ea typeface="Ebrima" pitchFamily="2" charset="0"/>
                <a:cs typeface="Ebrima" pitchFamily="2" charset="0"/>
              </a:rPr>
              <a:t> (min. Most do NOKu, Kwaśniakówka, droga Węglarka w Tymbarku, droga Działy w Zamieściu)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1900" b="1" u="sng" dirty="0">
                <a:latin typeface="Ebrima" pitchFamily="2" charset="0"/>
                <a:ea typeface="Ebrima" pitchFamily="2" charset="0"/>
                <a:cs typeface="Ebrima" pitchFamily="2" charset="0"/>
              </a:rPr>
              <a:t>Stypendia motywacyjne </a:t>
            </a:r>
            <a:r>
              <a:rPr lang="pl-PL" sz="1900" dirty="0">
                <a:latin typeface="Ebrima" pitchFamily="2" charset="0"/>
                <a:ea typeface="Ebrima" pitchFamily="2" charset="0"/>
                <a:cs typeface="Ebrima" pitchFamily="2" charset="0"/>
              </a:rPr>
              <a:t>dla uzdolnionych dzieci i mlodzieży ze szkół podstawowych i gimnazjów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785794"/>
            <a:ext cx="8115328" cy="1066800"/>
          </a:xfrm>
        </p:spPr>
        <p:txBody>
          <a:bodyPr>
            <a:normAutofit/>
          </a:bodyPr>
          <a:lstStyle/>
          <a:p>
            <a:r>
              <a:rPr lang="pl-PL" b="1" dirty="0">
                <a:latin typeface="Book Antiqua" pitchFamily="18" charset="0"/>
              </a:rPr>
              <a:t>Wyzwania na drugą część kadecji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214414" y="2428868"/>
            <a:ext cx="72866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u="sng" dirty="0">
                <a:latin typeface="Book Antiqua" pitchFamily="18" charset="0"/>
              </a:rPr>
              <a:t>Reforma edukacji</a:t>
            </a:r>
          </a:p>
          <a:p>
            <a:endParaRPr lang="pl-PL" sz="2400" u="sng" dirty="0">
              <a:latin typeface="Book Antiqua" pitchFamily="18" charset="0"/>
            </a:endParaRPr>
          </a:p>
          <a:p>
            <a:endParaRPr lang="pl-PL" sz="2400" u="sng" dirty="0">
              <a:latin typeface="Book Antiqua" pitchFamily="18" charset="0"/>
            </a:endParaRPr>
          </a:p>
          <a:p>
            <a:r>
              <a:rPr lang="pl-PL" sz="2400" u="sng" dirty="0">
                <a:latin typeface="Book Antiqua" pitchFamily="18" charset="0"/>
              </a:rPr>
              <a:t>Ograniczenie wydatków bieżących</a:t>
            </a:r>
          </a:p>
          <a:p>
            <a:endParaRPr lang="pl-PL" sz="2400" u="sng" dirty="0">
              <a:latin typeface="Book Antiqua" pitchFamily="18" charset="0"/>
            </a:endParaRPr>
          </a:p>
          <a:p>
            <a:endParaRPr lang="pl-PL" sz="2400" u="sng" dirty="0">
              <a:latin typeface="Book Antiqua" pitchFamily="18" charset="0"/>
            </a:endParaRPr>
          </a:p>
          <a:p>
            <a:r>
              <a:rPr lang="pl-PL" sz="2400" u="sng" dirty="0">
                <a:latin typeface="Book Antiqua" pitchFamily="18" charset="0"/>
              </a:rPr>
              <a:t>Kryteria dostępu do środków unijnych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79512" y="692696"/>
            <a:ext cx="860444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u="sng" dirty="0">
                <a:latin typeface="Book Antiqua" pitchFamily="18" charset="0"/>
              </a:rPr>
              <a:t>Najważniejsze plany na przyszłość</a:t>
            </a:r>
          </a:p>
          <a:p>
            <a:endParaRPr lang="pl-PL" dirty="0">
              <a:latin typeface="Book Antiqua" pitchFamily="18" charset="0"/>
            </a:endParaRPr>
          </a:p>
          <a:p>
            <a:endParaRPr lang="pl-PL" dirty="0">
              <a:latin typeface="Book Antiqu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pl-PL" dirty="0">
                <a:latin typeface="Book Antiqua" pitchFamily="18" charset="0"/>
              </a:rPr>
              <a:t> </a:t>
            </a:r>
            <a:r>
              <a:rPr lang="pl-PL" dirty="0">
                <a:latin typeface="Ebrima" pitchFamily="2" charset="0"/>
                <a:ea typeface="Ebrima" pitchFamily="2" charset="0"/>
                <a:cs typeface="Ebrima" pitchFamily="2" charset="0"/>
              </a:rPr>
              <a:t>Przebudowa drogi ul. Armii Krajowej  (obok budynku GS) przez tory kolejowe do skrzyżowania obok Domu Kultury w ramach Programu Rozwoju Gminnej i Powiatowej Infrastruktury Drogowej na lata 2016 - 2019</a:t>
            </a:r>
          </a:p>
          <a:p>
            <a:pPr>
              <a:buFont typeface="Arial" pitchFamily="34" charset="0"/>
              <a:buChar char="•"/>
            </a:pPr>
            <a:endParaRPr lang="pl-PL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>
              <a:buFont typeface="Arial" pitchFamily="34" charset="0"/>
              <a:buChar char="•"/>
            </a:pPr>
            <a:endParaRPr lang="pl-PL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pl-PL" dirty="0">
                <a:latin typeface="Ebrima" pitchFamily="2" charset="0"/>
                <a:ea typeface="Ebrima" pitchFamily="2" charset="0"/>
                <a:cs typeface="Ebrima" pitchFamily="2" charset="0"/>
              </a:rPr>
              <a:t> Termomodernizacja Szkoły Podstawowej w Tymbarku </a:t>
            </a:r>
          </a:p>
          <a:p>
            <a:pPr>
              <a:buFont typeface="Arial" pitchFamily="34" charset="0"/>
              <a:buChar char="•"/>
            </a:pPr>
            <a:endParaRPr lang="pl-PL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>
              <a:buFont typeface="Arial" pitchFamily="34" charset="0"/>
              <a:buChar char="•"/>
            </a:pPr>
            <a:endParaRPr lang="pl-PL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pl-PL" dirty="0">
                <a:latin typeface="Ebrima" pitchFamily="2" charset="0"/>
                <a:ea typeface="Ebrima" pitchFamily="2" charset="0"/>
                <a:cs typeface="Ebrima" pitchFamily="2" charset="0"/>
              </a:rPr>
              <a:t> Wnioski o wymianę pieców węglowych oraz o instalację paneli solarnych</a:t>
            </a:r>
          </a:p>
          <a:p>
            <a:pPr>
              <a:buFont typeface="Arial" pitchFamily="34" charset="0"/>
              <a:buChar char="•"/>
            </a:pPr>
            <a:endParaRPr lang="pl-PL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>
              <a:buFont typeface="Arial" pitchFamily="34" charset="0"/>
              <a:buChar char="•"/>
            </a:pPr>
            <a:endParaRPr lang="pl-PL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pl-PL" dirty="0">
                <a:latin typeface="Ebrima" pitchFamily="2" charset="0"/>
                <a:ea typeface="Ebrima" pitchFamily="2" charset="0"/>
                <a:cs typeface="Ebrima" pitchFamily="2" charset="0"/>
              </a:rPr>
              <a:t> Realizacja projektu „elektroniczny urząd”</a:t>
            </a:r>
          </a:p>
          <a:p>
            <a:pPr>
              <a:buFont typeface="Arial" pitchFamily="34" charset="0"/>
              <a:buChar char="•"/>
            </a:pPr>
            <a:endParaRPr lang="pl-PL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>
              <a:buFont typeface="Arial" pitchFamily="34" charset="0"/>
              <a:buChar char="•"/>
            </a:pPr>
            <a:endParaRPr lang="pl-PL" dirty="0">
              <a:latin typeface="Ebrima" pitchFamily="2" charset="0"/>
              <a:ea typeface="Ebrima" pitchFamily="2" charset="0"/>
              <a:cs typeface="Ebrima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pl-PL" dirty="0">
                <a:latin typeface="Ebrima" pitchFamily="2" charset="0"/>
                <a:ea typeface="Ebrima" pitchFamily="2" charset="0"/>
                <a:cs typeface="Ebrima" pitchFamily="2" charset="0"/>
              </a:rPr>
              <a:t>Budowa </a:t>
            </a:r>
            <a:r>
              <a:rPr lang="pl-PL" dirty="0" err="1">
                <a:latin typeface="Ebrima" pitchFamily="2" charset="0"/>
                <a:ea typeface="Ebrima" pitchFamily="2" charset="0"/>
                <a:cs typeface="Ebrima" pitchFamily="2" charset="0"/>
              </a:rPr>
              <a:t>pumptracka</a:t>
            </a:r>
            <a:r>
              <a:rPr lang="pl-PL" dirty="0">
                <a:latin typeface="Ebrima" pitchFamily="2" charset="0"/>
                <a:ea typeface="Ebrima" pitchFamily="2" charset="0"/>
                <a:cs typeface="Ebrima" pitchFamily="2" charset="0"/>
              </a:rPr>
              <a:t> – pierwszy etap związany z zagospodarowaniem przestrzeni na placu obok kortów tenisowych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23528" y="692696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b="1" dirty="0">
                <a:latin typeface="Book Antiqua" pitchFamily="18" charset="0"/>
              </a:rPr>
              <a:t>Dziękuję za uwagę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51520" y="2060848"/>
            <a:ext cx="8712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>
                <a:latin typeface="Book Antiqua" pitchFamily="18" charset="0"/>
              </a:rPr>
              <a:t>Zapraszamy do odwiedzania naszej strony internetowej: </a:t>
            </a:r>
            <a:r>
              <a:rPr lang="pl-PL" sz="2400" b="1" u="sng" dirty="0" err="1">
                <a:solidFill>
                  <a:srgbClr val="002060"/>
                </a:solidFill>
                <a:latin typeface="Book Antiqua" pitchFamily="18" charset="0"/>
              </a:rPr>
              <a:t>www.tymbark.pl</a:t>
            </a:r>
            <a:endParaRPr lang="pl-PL" sz="2400" b="1" u="sng" dirty="0">
              <a:solidFill>
                <a:srgbClr val="002060"/>
              </a:solidFill>
              <a:latin typeface="Book Antiqua" pitchFamily="18" charset="0"/>
            </a:endParaRPr>
          </a:p>
          <a:p>
            <a:pPr algn="ctr"/>
            <a:r>
              <a:rPr lang="pl-PL" sz="2400" dirty="0">
                <a:latin typeface="Book Antiqua" pitchFamily="18" charset="0"/>
              </a:rPr>
              <a:t>oraz gminnego profilu na </a:t>
            </a:r>
            <a:r>
              <a:rPr lang="pl-PL" sz="2400" dirty="0" err="1">
                <a:latin typeface="Book Antiqua" pitchFamily="18" charset="0"/>
              </a:rPr>
              <a:t>facebooku</a:t>
            </a:r>
            <a:r>
              <a:rPr lang="pl-PL" sz="2400" dirty="0">
                <a:latin typeface="Book Antiqua" pitchFamily="18" charset="0"/>
              </a:rPr>
              <a:t>.</a:t>
            </a:r>
          </a:p>
        </p:txBody>
      </p:sp>
      <p:pic>
        <p:nvPicPr>
          <p:cNvPr id="6" name="Obraz 5" descr="68094_lp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3789040"/>
            <a:ext cx="6696744" cy="26876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elkomiejski">
  <a:themeElements>
    <a:clrScheme name="Wielkomiejsk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Wielkomiejski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ielkomiejski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1064</TotalTime>
  <Words>799</Words>
  <Application>Microsoft Office PowerPoint</Application>
  <PresentationFormat>Pokaz na ekranie (4:3)</PresentationFormat>
  <Paragraphs>204</Paragraphs>
  <Slides>41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50" baseType="lpstr">
      <vt:lpstr>Arial</vt:lpstr>
      <vt:lpstr>Book Antiqua</vt:lpstr>
      <vt:lpstr>Calibri</vt:lpstr>
      <vt:lpstr>Ebrima</vt:lpstr>
      <vt:lpstr>Georgia</vt:lpstr>
      <vt:lpstr>Times New Roman</vt:lpstr>
      <vt:lpstr>Trebuchet MS</vt:lpstr>
      <vt:lpstr>Wingdings 2</vt:lpstr>
      <vt:lpstr>Wielkomiejski</vt:lpstr>
      <vt:lpstr>Podsumowanie realizacji zadań społeczno - gospodarczych                     za 2016 rok</vt:lpstr>
      <vt:lpstr>Prezentacja programu PowerPoint</vt:lpstr>
      <vt:lpstr>Inwestycje   zrealizowane w 2016 roku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Łączna kwota wydatków na inwestycje w latach  2015 - 2016</vt:lpstr>
      <vt:lpstr>Łączna kwota pozyskanych na inwestycje dotacji  w latach 2015 - 2016</vt:lpstr>
      <vt:lpstr>Prezentacja programu PowerPoint</vt:lpstr>
      <vt:lpstr>5 najważniejszych inwestycji dwóch lat kadencji</vt:lpstr>
      <vt:lpstr>Wyzwania na drugą część kadecji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Dell</dc:creator>
  <cp:lastModifiedBy>JDZIADON</cp:lastModifiedBy>
  <cp:revision>99</cp:revision>
  <dcterms:modified xsi:type="dcterms:W3CDTF">2017-02-20T06:50:37Z</dcterms:modified>
</cp:coreProperties>
</file>